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316" r:id="rId2"/>
    <p:sldId id="260" r:id="rId3"/>
    <p:sldId id="257" r:id="rId4"/>
    <p:sldId id="259" r:id="rId5"/>
    <p:sldId id="261" r:id="rId6"/>
    <p:sldId id="263" r:id="rId7"/>
    <p:sldId id="262" r:id="rId8"/>
    <p:sldId id="312" r:id="rId9"/>
    <p:sldId id="318" r:id="rId10"/>
    <p:sldId id="319" r:id="rId11"/>
    <p:sldId id="320" r:id="rId12"/>
    <p:sldId id="272" r:id="rId13"/>
    <p:sldId id="264" r:id="rId14"/>
    <p:sldId id="267" r:id="rId15"/>
    <p:sldId id="269" r:id="rId16"/>
    <p:sldId id="273" r:id="rId17"/>
    <p:sldId id="268" r:id="rId18"/>
    <p:sldId id="270" r:id="rId19"/>
    <p:sldId id="301" r:id="rId20"/>
    <p:sldId id="302" r:id="rId21"/>
    <p:sldId id="276" r:id="rId22"/>
    <p:sldId id="277" r:id="rId23"/>
    <p:sldId id="279" r:id="rId24"/>
    <p:sldId id="278" r:id="rId25"/>
    <p:sldId id="303" r:id="rId26"/>
    <p:sldId id="281" r:id="rId27"/>
    <p:sldId id="282" r:id="rId28"/>
    <p:sldId id="283" r:id="rId29"/>
    <p:sldId id="284" r:id="rId30"/>
    <p:sldId id="286" r:id="rId31"/>
    <p:sldId id="287" r:id="rId32"/>
    <p:sldId id="288" r:id="rId33"/>
    <p:sldId id="289" r:id="rId34"/>
    <p:sldId id="305" r:id="rId35"/>
    <p:sldId id="295" r:id="rId36"/>
    <p:sldId id="296" r:id="rId37"/>
    <p:sldId id="297" r:id="rId38"/>
    <p:sldId id="298" r:id="rId39"/>
    <p:sldId id="313" r:id="rId40"/>
    <p:sldId id="300" r:id="rId41"/>
    <p:sldId id="304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FF00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5" autoAdjust="0"/>
    <p:restoredTop sz="94737" autoAdjust="0"/>
  </p:normalViewPr>
  <p:slideViewPr>
    <p:cSldViewPr>
      <p:cViewPr varScale="1">
        <p:scale>
          <a:sx n="83" d="100"/>
          <a:sy n="83" d="100"/>
        </p:scale>
        <p:origin x="-1488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7CD41-7D22-4C99-99CF-E68DCE020A22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4" name="Chỗ dành sẵn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BC4864-C316-4888-9569-41A2BF379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24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C4864-C316-4888-9569-41A2BF379E3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98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C4864-C316-4888-9569-41A2BF379E3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67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94059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07304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60733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54817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1943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82887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7922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8978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013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1500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1033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3E577-8826-4138-9B00-EAA30CCD5654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6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5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nimaatjes.nl/plaatjes/nieuwjaar/3/nieuwjaar37.gif" TargetMode="Externa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9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60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221832" y="3450432"/>
            <a:ext cx="66722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1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6705600"/>
            <a:ext cx="91440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62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715000" y="3429000"/>
            <a:ext cx="6629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48" descr="HP104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13112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7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4368800"/>
            <a:ext cx="264795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44" descr="HP104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19700"/>
            <a:ext cx="13112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47" descr="HP104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5219700"/>
            <a:ext cx="13112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49" descr="HP104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3075" y="4914900"/>
            <a:ext cx="13112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54" descr="nieuwjaar37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02450" y="5105400"/>
            <a:ext cx="793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54" descr="nieuwjaar37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38400" y="381000"/>
            <a:ext cx="793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54" descr="nieuwjaar37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95600" y="1143000"/>
            <a:ext cx="793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54" descr="nieuwjaar37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52600" y="5181600"/>
            <a:ext cx="793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54" descr="nieuwjaar37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62800" y="3429000"/>
            <a:ext cx="7937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54" descr="nieuwjaar37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77000" y="1143000"/>
            <a:ext cx="793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54" descr="nieuwjaar37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67400" y="5181600"/>
            <a:ext cx="793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54" descr="nieuwjaar37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91000" y="2819400"/>
            <a:ext cx="793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54" descr="nieuwjaar37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0600" y="2667000"/>
            <a:ext cx="793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54" descr="nieuwjaar37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47800" y="3429000"/>
            <a:ext cx="793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54" descr="nieuwjaar37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48200" y="381000"/>
            <a:ext cx="793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54" descr="nieuwjaar37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14800" y="4648200"/>
            <a:ext cx="793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54" descr="nieuwjaar37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48600" y="304800"/>
            <a:ext cx="793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Chỗ dành sẵn cho Nội dung 2"/>
          <p:cNvSpPr txBox="1">
            <a:spLocks/>
          </p:cNvSpPr>
          <p:nvPr/>
        </p:nvSpPr>
        <p:spPr>
          <a:xfrm>
            <a:off x="0" y="1143000"/>
            <a:ext cx="9144000" cy="5715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vi-VN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 : TN&amp;XH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vi-VN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BÀI: SỰ CHUYỂN ĐỘNG CỦA TRÁI ĐẤT</a:t>
            </a:r>
            <a:endParaRPr lang="en-US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vi-VN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</a:t>
            </a:r>
            <a:r>
              <a:rPr lang="vi-VN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6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4954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playback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52400"/>
            <a:ext cx="914400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9977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ỗ dành sẵn cho Nội dung 2"/>
          <p:cNvSpPr>
            <a:spLocks noGrp="1"/>
          </p:cNvSpPr>
          <p:nvPr>
            <p:ph idx="1"/>
          </p:nvPr>
        </p:nvSpPr>
        <p:spPr>
          <a:xfrm>
            <a:off x="0" y="1944468"/>
            <a:ext cx="9144000" cy="6019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44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4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4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Trái Đất tự quay quanh nó theo hướng ngược chiều kim đồng hồ nếu nhìn từ cực Bắc xuống.</a:t>
            </a:r>
          </a:p>
        </p:txBody>
      </p:sp>
      <p:sp>
        <p:nvSpPr>
          <p:cNvPr id="11" name="Tiêu đề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609600"/>
          </a:xfrm>
        </p:spPr>
        <p:txBody>
          <a:bodyPr>
            <a:noAutofit/>
          </a:bodyPr>
          <a:lstStyle/>
          <a:p>
            <a:endParaRPr lang="en-US" sz="3600" b="1" dirty="0"/>
          </a:p>
        </p:txBody>
      </p:sp>
      <p:sp>
        <p:nvSpPr>
          <p:cNvPr id="12" name="Rectangle 11"/>
          <p:cNvSpPr/>
          <p:nvPr/>
        </p:nvSpPr>
        <p:spPr>
          <a:xfrm>
            <a:off x="2438400" y="304800"/>
            <a:ext cx="45942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itchFamily="18" charset="0"/>
              </a:rPr>
              <a:t>Môn</a:t>
            </a:r>
            <a:r>
              <a:rPr lang="en-US" sz="3600" dirty="0">
                <a:latin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itchFamily="18" charset="0"/>
              </a:rPr>
              <a:t>Tự</a:t>
            </a:r>
            <a:r>
              <a:rPr lang="en-US" sz="36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itchFamily="18" charset="0"/>
              </a:rPr>
              <a:t>nhiên</a:t>
            </a:r>
            <a:r>
              <a:rPr lang="en-US" sz="3600" dirty="0">
                <a:latin typeface="Times New Roman" panose="02020603050405020304" pitchFamily="18" charset="0"/>
                <a:cs typeface="Times New Roman" pitchFamily="18" charset="0"/>
              </a:rPr>
              <a:t> - </a:t>
            </a:r>
            <a:r>
              <a:rPr lang="en-US" sz="3600" dirty="0" err="1">
                <a:latin typeface="Times New Roman" panose="02020603050405020304" pitchFamily="18" charset="0"/>
                <a:cs typeface="Times New Roman" pitchFamily="18" charset="0"/>
              </a:rPr>
              <a:t>Xã</a:t>
            </a:r>
            <a:r>
              <a:rPr lang="en-US" sz="36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itchFamily="18" charset="0"/>
              </a:rPr>
              <a:t>hội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18485" y="846891"/>
            <a:ext cx="78340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60: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8949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DFFEA9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99" y="1295400"/>
            <a:ext cx="5607584" cy="4707486"/>
          </a:xfrm>
          <a:noFill/>
          <a:ln/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350526" y="820456"/>
            <a:ext cx="3795932" cy="585655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Hộp_Văn_Bản 7"/>
          <p:cNvSpPr txBox="1"/>
          <p:nvPr/>
        </p:nvSpPr>
        <p:spPr>
          <a:xfrm>
            <a:off x="1371600" y="6002885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9" name="Mặt Cười 8"/>
          <p:cNvSpPr/>
          <p:nvPr/>
        </p:nvSpPr>
        <p:spPr>
          <a:xfrm>
            <a:off x="5648178" y="914400"/>
            <a:ext cx="524021" cy="46364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ộp_Văn_Bản 1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4800" b="1" i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800" b="1" i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 Quay </a:t>
            </a:r>
            <a:r>
              <a:rPr lang="en-US" sz="4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4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4800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48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-141298" y="1671263"/>
            <a:ext cx="9144000" cy="571500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b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b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b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4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5" descr="MAT TROI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505200"/>
            <a:ext cx="4114800" cy="299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4" descr="Trai dat02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805363"/>
            <a:ext cx="1905000" cy="138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êu đề 1"/>
          <p:cNvSpPr>
            <a:spLocks noGrp="1"/>
          </p:cNvSpPr>
          <p:nvPr>
            <p:ph type="title"/>
          </p:nvPr>
        </p:nvSpPr>
        <p:spPr>
          <a:xfrm>
            <a:off x="0" y="-87373"/>
            <a:ext cx="9144000" cy="609600"/>
          </a:xfrm>
        </p:spPr>
        <p:txBody>
          <a:bodyPr>
            <a:normAutofit fontScale="90000"/>
          </a:bodyPr>
          <a:lstStyle/>
          <a:p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2378410" y="400285"/>
            <a:ext cx="41045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Môn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nhiên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 - </a:t>
            </a:r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Xã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hội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963377"/>
            <a:ext cx="77988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60: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00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66 -0.01641 C -0.04566 0.15237 0.11841 0.29087 0.32344 0.29087 C 0.52813 0.29087 0.69566 0.15237 0.69566 -0.01641 C 0.69566 -0.1852 0.52813 -0.32 0.32344 -0.32 C 0.11841 -0.32 -0.04566 -0.18474 -0.04566 -0.01641 Z " pathEditMode="relative" rAng="-16200000" ptsTypes="fffff">
                                      <p:cBhvr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66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-76200" y="1905000"/>
            <a:ext cx="9144000" cy="61722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8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8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8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8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5400" b="1" i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5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5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i="1" dirty="0">
                <a:latin typeface="Times New Roman" pitchFamily="18" charset="0"/>
                <a:cs typeface="Times New Roman" pitchFamily="18" charset="0"/>
              </a:rPr>
              <a:t> 3 SGK </a:t>
            </a:r>
            <a:r>
              <a:rPr lang="en-US" sz="54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5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5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êu đề 1"/>
          <p:cNvSpPr>
            <a:spLocks noGrp="1"/>
          </p:cNvSpPr>
          <p:nvPr>
            <p:ph type="title"/>
          </p:nvPr>
        </p:nvSpPr>
        <p:spPr>
          <a:xfrm>
            <a:off x="0" y="-21897"/>
            <a:ext cx="9144000" cy="609600"/>
          </a:xfrm>
        </p:spPr>
        <p:txBody>
          <a:bodyPr>
            <a:noAutofit/>
          </a:bodyPr>
          <a:lstStyle/>
          <a:p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17 tháng 4 </a:t>
            </a:r>
            <a:r>
              <a:rPr lang="en-US" sz="3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2019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74897" y="457200"/>
            <a:ext cx="45942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itchFamily="18" charset="0"/>
              </a:rPr>
              <a:t>Môn</a:t>
            </a:r>
            <a:r>
              <a:rPr lang="en-US" sz="3600" dirty="0">
                <a:latin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itchFamily="18" charset="0"/>
              </a:rPr>
              <a:t>Tự</a:t>
            </a:r>
            <a:r>
              <a:rPr lang="en-US" sz="36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itchFamily="18" charset="0"/>
              </a:rPr>
              <a:t>nhiên</a:t>
            </a:r>
            <a:r>
              <a:rPr lang="en-US" sz="3600" dirty="0">
                <a:latin typeface="Times New Roman" panose="02020603050405020304" pitchFamily="18" charset="0"/>
                <a:cs typeface="Times New Roman" pitchFamily="18" charset="0"/>
              </a:rPr>
              <a:t> - </a:t>
            </a:r>
            <a:r>
              <a:rPr lang="en-US" sz="3600" dirty="0" err="1">
                <a:latin typeface="Times New Roman" panose="02020603050405020304" pitchFamily="18" charset="0"/>
                <a:cs typeface="Times New Roman" pitchFamily="18" charset="0"/>
              </a:rPr>
              <a:t>Xã</a:t>
            </a:r>
            <a:r>
              <a:rPr lang="en-US" sz="36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itchFamily="18" charset="0"/>
              </a:rPr>
              <a:t>hội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035229"/>
            <a:ext cx="8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60: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33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êu đề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609600"/>
          </a:xfrm>
        </p:spPr>
        <p:txBody>
          <a:bodyPr>
            <a:noAutofit/>
          </a:bodyPr>
          <a:lstStyle/>
          <a:p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0" y="394097"/>
            <a:ext cx="41045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Môn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nhiên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 - </a:t>
            </a:r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Xã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hội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924550"/>
            <a:ext cx="77988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60: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76200" y="2023586"/>
            <a:ext cx="9753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1.Trái </a:t>
            </a:r>
            <a:r>
              <a:rPr lang="en-US" sz="54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5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5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5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5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5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54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5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2.Trái </a:t>
            </a:r>
            <a:r>
              <a:rPr lang="en-US" sz="54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5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5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5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5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54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109884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5" descr="MAT TROI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180" y="2409266"/>
            <a:ext cx="4114800" cy="299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4" descr="Trai dat02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05200"/>
            <a:ext cx="1905000" cy="138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ũi tên Lên Cong 8"/>
          <p:cNvSpPr/>
          <p:nvPr/>
        </p:nvSpPr>
        <p:spPr>
          <a:xfrm>
            <a:off x="1772530" y="4800600"/>
            <a:ext cx="6134100" cy="1295400"/>
          </a:xfrm>
          <a:prstGeom prst="curvedUpArrow">
            <a:avLst/>
          </a:prstGeom>
          <a:solidFill>
            <a:srgbClr val="FF00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iêu đề 1"/>
          <p:cNvSpPr>
            <a:spLocks noGrp="1"/>
          </p:cNvSpPr>
          <p:nvPr>
            <p:ph type="title"/>
          </p:nvPr>
        </p:nvSpPr>
        <p:spPr>
          <a:xfrm>
            <a:off x="76200" y="831"/>
            <a:ext cx="9144000" cy="609600"/>
          </a:xfrm>
        </p:spPr>
        <p:txBody>
          <a:bodyPr>
            <a:noAutofit/>
          </a:bodyPr>
          <a:lstStyle/>
          <a:p>
            <a:endParaRPr lang="en-US" sz="3600" b="1" dirty="0"/>
          </a:p>
        </p:txBody>
      </p:sp>
      <p:sp>
        <p:nvSpPr>
          <p:cNvPr id="2" name="Rectangle 1"/>
          <p:cNvSpPr/>
          <p:nvPr/>
        </p:nvSpPr>
        <p:spPr>
          <a:xfrm>
            <a:off x="2286000" y="552537"/>
            <a:ext cx="41045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Môn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nhiên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 - </a:t>
            </a:r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Xã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hội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033470"/>
            <a:ext cx="77988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60: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1949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17 -0.02914 C -0.05417 0.14038 0.10069 0.2796 0.29427 0.2796 C 0.4875 0.2796 0.64583 0.14038 0.64583 -0.02914 C 0.64583 -0.19843 0.4875 -0.33372 0.29427 -0.33372 C 0.10069 -0.33372 -0.05417 -0.19797 -0.05417 -0.02914 Z " pathEditMode="relative" rAng="-16200000" ptsTypes="fffff">
                                      <p:cBhvr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0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11723" y="1735034"/>
            <a:ext cx="8991600" cy="6324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48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u="sng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800" b="1" i="1" u="sng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u="sng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800" b="1" i="1" u="sng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8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8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8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8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48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8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8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8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8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48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8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48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48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48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48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48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8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endParaRPr lang="en-US" sz="4800" b="1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êu đề 1"/>
          <p:cNvSpPr>
            <a:spLocks noGrp="1"/>
          </p:cNvSpPr>
          <p:nvPr>
            <p:ph type="title"/>
          </p:nvPr>
        </p:nvSpPr>
        <p:spPr>
          <a:xfrm>
            <a:off x="-64477" y="-76200"/>
            <a:ext cx="9144000" cy="609600"/>
          </a:xfrm>
        </p:spPr>
        <p:txBody>
          <a:bodyPr>
            <a:noAutofit/>
          </a:bodyPr>
          <a:lstStyle/>
          <a:p>
            <a:endParaRPr lang="en-US" sz="3600" b="1" dirty="0"/>
          </a:p>
        </p:txBody>
      </p:sp>
      <p:sp>
        <p:nvSpPr>
          <p:cNvPr id="2" name="Rectangle 1"/>
          <p:cNvSpPr/>
          <p:nvPr/>
        </p:nvSpPr>
        <p:spPr>
          <a:xfrm>
            <a:off x="2031023" y="469613"/>
            <a:ext cx="495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Môn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nhiên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 - </a:t>
            </a:r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Xã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itchFamily="18" charset="0"/>
              </a:rPr>
              <a:t>hội</a:t>
            </a:r>
            <a:endPara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990600"/>
            <a:ext cx="77988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60: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8334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624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quay”</a:t>
            </a:r>
          </a:p>
          <a:p>
            <a:pPr marL="0" indent="0">
              <a:buNone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m 4"/>
          <p:cNvSpPr/>
          <p:nvPr/>
        </p:nvSpPr>
        <p:spPr>
          <a:xfrm>
            <a:off x="152400" y="1946031"/>
            <a:ext cx="685800" cy="533400"/>
          </a:xfrm>
          <a:prstGeom prst="heart">
            <a:avLst/>
          </a:prstGeom>
          <a:solidFill>
            <a:srgbClr val="FF00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9" descr="IMG_057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08" y="2514600"/>
            <a:ext cx="91440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êu đề 1"/>
          <p:cNvSpPr>
            <a:spLocks noGrp="1"/>
          </p:cNvSpPr>
          <p:nvPr>
            <p:ph type="title"/>
          </p:nvPr>
        </p:nvSpPr>
        <p:spPr>
          <a:xfrm>
            <a:off x="0" y="-141849"/>
            <a:ext cx="9144000" cy="609600"/>
          </a:xfrm>
        </p:spPr>
        <p:txBody>
          <a:bodyPr>
            <a:noAutofit/>
          </a:bodyPr>
          <a:lstStyle/>
          <a:p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67000" y="378275"/>
            <a:ext cx="41045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Môn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nhiên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 - </a:t>
            </a:r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Xã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hội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816114"/>
            <a:ext cx="97566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60: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1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152400" y="1962328"/>
            <a:ext cx="90678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150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150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63783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_Văn_Bản 4"/>
          <p:cNvSpPr txBox="1"/>
          <p:nvPr/>
        </p:nvSpPr>
        <p:spPr>
          <a:xfrm>
            <a:off x="0" y="167640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5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5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5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60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60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60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60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60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60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60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60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60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60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60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, Nam </a:t>
            </a:r>
            <a:r>
              <a:rPr lang="en-US" sz="60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60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60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60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0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60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60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Hộp_Văn_Bản 8"/>
          <p:cNvSpPr txBox="1"/>
          <p:nvPr/>
        </p:nvSpPr>
        <p:spPr>
          <a:xfrm>
            <a:off x="0" y="84468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itchFamily="2" charset="2"/>
              <a:buChar char="v"/>
            </a:pPr>
            <a:r>
              <a:rPr lang="en-US" sz="5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5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5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5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59264281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-304800" y="1951892"/>
            <a:ext cx="975360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err="1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9600" b="1" cap="none" spc="0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cap="none" spc="0" dirty="0" err="1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9600" b="1" cap="none" spc="0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cap="none" spc="0" dirty="0" err="1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9600" b="1" cap="none" spc="0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cap="none" spc="0" dirty="0" err="1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9600" b="1" cap="none" spc="0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600" b="1" cap="none" spc="0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cap="none" spc="0" dirty="0" err="1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9600" b="1" cap="none" spc="0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cap="none" spc="0" dirty="0" err="1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9600" b="1" cap="none" spc="0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</p:txBody>
      </p:sp>
    </p:spTree>
    <p:extLst>
      <p:ext uri="{BB962C8B-B14F-4D97-AF65-F5344CB8AC3E}">
        <p14:creationId xmlns:p14="http://schemas.microsoft.com/office/powerpoint/2010/main" val="235521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0" y="2209800"/>
            <a:ext cx="9296400" cy="24006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15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...</a:t>
            </a:r>
            <a:endParaRPr lang="vi-VN" sz="15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6647230"/>
      </p:ext>
    </p:extLst>
  </p:cSld>
  <p:clrMapOvr>
    <a:masterClrMapping/>
  </p:clrMapOvr>
  <p:transition spd="slow" advClick="0" advTm="3000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-175449" y="2967335"/>
            <a:ext cx="9494907" cy="293926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Ngôi nhà chung ấy</a:t>
            </a:r>
          </a:p>
          <a:p>
            <a:pPr algn="ctr"/>
            <a:r>
              <a:rPr lang="en-US" sz="95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….</a:t>
            </a:r>
            <a:endParaRPr lang="vi-VN" sz="95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2241428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-153006" y="2967335"/>
            <a:ext cx="9450023" cy="293926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9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9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9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9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5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…..</a:t>
            </a:r>
            <a:endParaRPr lang="vi-VN" sz="95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798401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465769" y="2667000"/>
            <a:ext cx="8345554" cy="15542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5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9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5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9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sz="95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102308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-241968" y="609600"/>
            <a:ext cx="9627956" cy="56323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</a:p>
          <a:p>
            <a:pPr algn="ctr"/>
            <a:r>
              <a:rPr lang="en-US" sz="9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chính </a:t>
            </a:r>
          </a:p>
          <a:p>
            <a:pPr algn="ctr"/>
            <a:r>
              <a:rPr lang="en-US" sz="9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 người chúng ta</a:t>
            </a:r>
          </a:p>
          <a:p>
            <a:pPr algn="ctr"/>
            <a:r>
              <a:rPr lang="en-US" sz="9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endParaRPr lang="vi-VN" sz="9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696482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0" y="17585"/>
            <a:ext cx="9144000" cy="63248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</a:t>
            </a:r>
          </a:p>
          <a:p>
            <a:pPr algn="ctr"/>
            <a:r>
              <a:rPr lang="en-US" sz="9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hủy hoại </a:t>
            </a:r>
          </a:p>
          <a:p>
            <a:pPr algn="ctr"/>
            <a:r>
              <a:rPr lang="en-US" sz="9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 trường</a:t>
            </a:r>
          </a:p>
          <a:p>
            <a:pPr algn="ctr"/>
            <a:r>
              <a:rPr lang="en-US" sz="1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….</a:t>
            </a:r>
            <a:endParaRPr lang="vi-VN" sz="1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178194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342601" y="1524000"/>
            <a:ext cx="8759129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 </a:t>
            </a:r>
            <a:r>
              <a:rPr lang="en-US" sz="80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endParaRPr lang="en-US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8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vi-VN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279840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-276440" y="2743200"/>
            <a:ext cx="969688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5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Hạn hán…</a:t>
            </a:r>
            <a:endParaRPr lang="vi-VN" sz="15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596660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ình chữ nhật 4"/>
          <p:cNvSpPr/>
          <p:nvPr/>
        </p:nvSpPr>
        <p:spPr>
          <a:xfrm>
            <a:off x="1112565" y="1219200"/>
            <a:ext cx="6918882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Băng tan</a:t>
            </a:r>
          </a:p>
          <a:p>
            <a:pPr algn="ctr"/>
            <a:r>
              <a:rPr lang="en-US" sz="120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hai cực</a:t>
            </a:r>
            <a:endParaRPr lang="vi-VN" sz="12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765150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178" y="561374"/>
            <a:ext cx="4200302" cy="5300381"/>
          </a:xfrm>
          <a:prstGeom prst="rect">
            <a:avLst/>
          </a:prstGeom>
        </p:spPr>
      </p:pic>
      <p:sp>
        <p:nvSpPr>
          <p:cNvPr id="7" name="Hộp_Văn_Bản 6"/>
          <p:cNvSpPr txBox="1"/>
          <p:nvPr/>
        </p:nvSpPr>
        <p:spPr>
          <a:xfrm>
            <a:off x="4498403" y="5838791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4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Hộp_Văn_Bản 11"/>
          <p:cNvSpPr txBox="1"/>
          <p:nvPr/>
        </p:nvSpPr>
        <p:spPr>
          <a:xfrm>
            <a:off x="1420763" y="561374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40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endParaRPr lang="en-US" sz="4000" b="1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Hộp_Văn_Bản 12"/>
          <p:cNvSpPr txBox="1"/>
          <p:nvPr/>
        </p:nvSpPr>
        <p:spPr>
          <a:xfrm>
            <a:off x="-251855" y="2287895"/>
            <a:ext cx="3829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Hộp_Văn_Bản 13"/>
          <p:cNvSpPr txBox="1"/>
          <p:nvPr/>
        </p:nvSpPr>
        <p:spPr>
          <a:xfrm>
            <a:off x="449213" y="5836767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4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  <p:sp>
        <p:nvSpPr>
          <p:cNvPr id="15" name="Hộp_Văn_Bản 14"/>
          <p:cNvSpPr txBox="1"/>
          <p:nvPr/>
        </p:nvSpPr>
        <p:spPr>
          <a:xfrm>
            <a:off x="-251855" y="1269260"/>
            <a:ext cx="3814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4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4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40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Hộp_Văn_Bản 15"/>
          <p:cNvSpPr txBox="1"/>
          <p:nvPr/>
        </p:nvSpPr>
        <p:spPr>
          <a:xfrm>
            <a:off x="125363" y="3878046"/>
            <a:ext cx="3238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sz="40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40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40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Mũi tên Hướng Lên 18"/>
          <p:cNvSpPr/>
          <p:nvPr/>
        </p:nvSpPr>
        <p:spPr>
          <a:xfrm rot="16200000">
            <a:off x="5051336" y="-622762"/>
            <a:ext cx="461677" cy="2950797"/>
          </a:xfrm>
          <a:prstGeom prst="bentUpArrow">
            <a:avLst>
              <a:gd name="adj1" fmla="val 25000"/>
              <a:gd name="adj2" fmla="val 50000"/>
              <a:gd name="adj3" fmla="val 18856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ũi tên Phải 24"/>
          <p:cNvSpPr/>
          <p:nvPr/>
        </p:nvSpPr>
        <p:spPr>
          <a:xfrm rot="8585540">
            <a:off x="2537512" y="4826717"/>
            <a:ext cx="3209478" cy="35465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ình chữ nhật 25"/>
          <p:cNvSpPr/>
          <p:nvPr/>
        </p:nvSpPr>
        <p:spPr>
          <a:xfrm rot="1553066">
            <a:off x="4597531" y="2745220"/>
            <a:ext cx="3292142" cy="846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Mũi tên Trái 26"/>
          <p:cNvSpPr/>
          <p:nvPr/>
        </p:nvSpPr>
        <p:spPr>
          <a:xfrm rot="20617103">
            <a:off x="3240214" y="2212800"/>
            <a:ext cx="1542698" cy="150189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ũi tên Xuống Cong 28"/>
          <p:cNvSpPr/>
          <p:nvPr/>
        </p:nvSpPr>
        <p:spPr>
          <a:xfrm rot="187383" flipH="1">
            <a:off x="3079044" y="1405724"/>
            <a:ext cx="3204303" cy="304992"/>
          </a:xfrm>
          <a:prstGeom prst="curved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Mũi tên Xuống Cong 29"/>
          <p:cNvSpPr/>
          <p:nvPr/>
        </p:nvSpPr>
        <p:spPr>
          <a:xfrm rot="20394576" flipH="1">
            <a:off x="3050352" y="3514246"/>
            <a:ext cx="2578891" cy="324282"/>
          </a:xfrm>
          <a:prstGeom prst="curved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Hộp_Văn_Bản 20"/>
          <p:cNvSpPr txBox="1"/>
          <p:nvPr/>
        </p:nvSpPr>
        <p:spPr>
          <a:xfrm>
            <a:off x="7797800" y="4579406"/>
            <a:ext cx="134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5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5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endParaRPr lang="en-US" sz="5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Mũi tên Phải 21"/>
          <p:cNvSpPr/>
          <p:nvPr/>
        </p:nvSpPr>
        <p:spPr>
          <a:xfrm rot="1134080">
            <a:off x="6108403" y="4937932"/>
            <a:ext cx="1700735" cy="30271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Mũi tên Phải 27"/>
          <p:cNvSpPr/>
          <p:nvPr/>
        </p:nvSpPr>
        <p:spPr>
          <a:xfrm rot="4326445">
            <a:off x="7378131" y="3747205"/>
            <a:ext cx="1700735" cy="30271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ine 24"/>
          <p:cNvSpPr>
            <a:spLocks noChangeShapeType="1"/>
          </p:cNvSpPr>
          <p:nvPr/>
        </p:nvSpPr>
        <p:spPr bwMode="auto">
          <a:xfrm flipV="1">
            <a:off x="5531896" y="1113955"/>
            <a:ext cx="1426873" cy="3148514"/>
          </a:xfrm>
          <a:prstGeom prst="line">
            <a:avLst/>
          </a:prstGeom>
          <a:noFill/>
          <a:ln w="38100">
            <a:solidFill>
              <a:srgbClr val="00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25"/>
          <p:cNvSpPr>
            <a:spLocks noChangeShapeType="1"/>
          </p:cNvSpPr>
          <p:nvPr/>
        </p:nvSpPr>
        <p:spPr bwMode="auto">
          <a:xfrm flipV="1">
            <a:off x="7013932" y="443071"/>
            <a:ext cx="398713" cy="625592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26"/>
          <p:cNvSpPr>
            <a:spLocks noChangeShapeType="1"/>
          </p:cNvSpPr>
          <p:nvPr/>
        </p:nvSpPr>
        <p:spPr bwMode="auto">
          <a:xfrm flipH="1">
            <a:off x="5122302" y="4262470"/>
            <a:ext cx="409591" cy="772054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Mũi tên Phải 33"/>
          <p:cNvSpPr/>
          <p:nvPr/>
        </p:nvSpPr>
        <p:spPr>
          <a:xfrm rot="2390494">
            <a:off x="7276422" y="770040"/>
            <a:ext cx="1700735" cy="302713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ộp_Văn_Bản 23"/>
          <p:cNvSpPr txBox="1"/>
          <p:nvPr/>
        </p:nvSpPr>
        <p:spPr>
          <a:xfrm>
            <a:off x="7877284" y="1239676"/>
            <a:ext cx="173135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endParaRPr lang="en-US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34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  <p:bldP spid="15" grpId="0"/>
      <p:bldP spid="16" grpId="0"/>
      <p:bldP spid="19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21" grpId="0"/>
      <p:bldP spid="22" grpId="0" animBg="1"/>
      <p:bldP spid="28" grpId="0" animBg="1"/>
      <p:bldP spid="31" grpId="0" animBg="1"/>
      <p:bldP spid="32" grpId="0" animBg="1"/>
      <p:bldP spid="33" grpId="0" animBg="1"/>
      <p:bldP spid="34" grpId="0" animBg="1"/>
      <p:bldP spid="2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194043" y="2819400"/>
            <a:ext cx="8755923" cy="14003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85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ông lốc……</a:t>
            </a:r>
            <a:endParaRPr lang="vi-VN" sz="8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677462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140601" y="2438400"/>
            <a:ext cx="8905002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160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b="1" cap="none" spc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60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endParaRPr lang="vi-VN" sz="1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811837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641479" y="1524000"/>
            <a:ext cx="7757253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Xảy ra </a:t>
            </a:r>
          </a:p>
          <a:p>
            <a:pPr algn="ctr"/>
            <a:r>
              <a:rPr lang="en-US" sz="10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thường xuyên</a:t>
            </a:r>
            <a:endParaRPr lang="vi-VN" sz="10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007015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765455" y="3251200"/>
            <a:ext cx="785984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20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12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20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ụt</a:t>
            </a:r>
            <a:r>
              <a:rPr lang="en-US" sz="12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vi-VN" sz="1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811020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323083" y="2897880"/>
            <a:ext cx="6872009" cy="34165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</a:p>
          <a:p>
            <a:pPr algn="ctr">
              <a:lnSpc>
                <a:spcPct val="150000"/>
              </a:lnSpc>
            </a:pPr>
            <a:r>
              <a:rPr lang="en-US" sz="50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HỌC SINH TIỂU HỌC</a:t>
            </a:r>
          </a:p>
          <a:p>
            <a:pPr algn="ctr">
              <a:lnSpc>
                <a:spcPct val="150000"/>
              </a:lnSpc>
            </a:pPr>
            <a:r>
              <a:rPr lang="en-US" sz="5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EM HÃY…</a:t>
            </a:r>
            <a:endParaRPr lang="vi-VN" sz="5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66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655394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308145" y="2967335"/>
            <a:ext cx="8527720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BẢO VỆ MÔI TRƯỜNG</a:t>
            </a:r>
          </a:p>
          <a:p>
            <a:pPr algn="ctr"/>
            <a:r>
              <a:rPr lang="en-US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….</a:t>
            </a:r>
            <a:endParaRPr lang="vi-VN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3172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374165" y="-2345"/>
            <a:ext cx="7988084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 CÁCH</a:t>
            </a:r>
            <a:endParaRPr lang="vi-VN" sz="10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ình chữ nhật 4"/>
          <p:cNvSpPr/>
          <p:nvPr/>
        </p:nvSpPr>
        <p:spPr>
          <a:xfrm>
            <a:off x="70968" y="3261326"/>
            <a:ext cx="9353458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BỎ RÁC VÀO THÙNG</a:t>
            </a:r>
          </a:p>
          <a:p>
            <a:pPr algn="ctr"/>
            <a:r>
              <a:rPr lang="en-US" sz="7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sz="7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29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210674" y="2667000"/>
            <a:ext cx="847732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TRỒNG CÂY XANH</a:t>
            </a:r>
          </a:p>
          <a:p>
            <a:pPr algn="ctr"/>
            <a:r>
              <a:rPr lang="en-US" sz="9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…</a:t>
            </a:r>
            <a:endParaRPr lang="vi-VN" sz="9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961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683825" y="2057400"/>
            <a:ext cx="7624010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GIỮ GÌN</a:t>
            </a:r>
          </a:p>
          <a:p>
            <a:pPr algn="ctr"/>
            <a:r>
              <a:rPr lang="en-US" sz="7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VỆ SINH CHUNG</a:t>
            </a:r>
            <a:endParaRPr lang="vi-VN" sz="7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45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2917637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0" y="574431"/>
            <a:ext cx="9144000" cy="6172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itchFamily="18" charset="0"/>
              </a:rPr>
              <a:t>Môn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52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60: </a:t>
            </a:r>
            <a:r>
              <a:rPr lang="en-US" sz="5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5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5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5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5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5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5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5400" dirty="0">
              <a:solidFill>
                <a:srgbClr val="660066"/>
              </a:solidFill>
            </a:endParaRPr>
          </a:p>
        </p:txBody>
      </p:sp>
      <p:pic>
        <p:nvPicPr>
          <p:cNvPr id="4" name="Picture 4" descr="Trai dat0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352800"/>
            <a:ext cx="5257800" cy="380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êu đề 1"/>
          <p:cNvSpPr>
            <a:spLocks noGrp="1"/>
          </p:cNvSpPr>
          <p:nvPr>
            <p:ph type="title"/>
          </p:nvPr>
        </p:nvSpPr>
        <p:spPr>
          <a:xfrm>
            <a:off x="11723" y="0"/>
            <a:ext cx="9144000" cy="609600"/>
          </a:xfrm>
        </p:spPr>
        <p:txBody>
          <a:bodyPr>
            <a:noAutofit/>
          </a:bodyPr>
          <a:lstStyle/>
          <a:p>
            <a:endParaRPr 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70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561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_Văn_Bản 3"/>
          <p:cNvSpPr txBox="1"/>
          <p:nvPr/>
        </p:nvSpPr>
        <p:spPr>
          <a:xfrm>
            <a:off x="2805332" y="940713"/>
            <a:ext cx="1219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i="1" dirty="0">
                <a:solidFill>
                  <a:srgbClr val="7030A0"/>
                </a:solidFill>
              </a:rPr>
              <a:t>KẾT</a:t>
            </a:r>
          </a:p>
        </p:txBody>
      </p:sp>
      <p:sp>
        <p:nvSpPr>
          <p:cNvPr id="5" name="Hộp_Văn_Bản 4"/>
          <p:cNvSpPr txBox="1"/>
          <p:nvPr/>
        </p:nvSpPr>
        <p:spPr>
          <a:xfrm>
            <a:off x="5029200" y="694492"/>
            <a:ext cx="1219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i="1" dirty="0">
                <a:solidFill>
                  <a:srgbClr val="7030A0"/>
                </a:solidFill>
              </a:rPr>
              <a:t>THÚC</a:t>
            </a:r>
          </a:p>
        </p:txBody>
      </p:sp>
    </p:spTree>
    <p:extLst>
      <p:ext uri="{BB962C8B-B14F-4D97-AF65-F5344CB8AC3E}">
        <p14:creationId xmlns:p14="http://schemas.microsoft.com/office/powerpoint/2010/main" val="214527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  <p:sndAc>
          <p:stSnd>
            <p:snd r:embed="rId2" name="applause.wav"/>
          </p:stSnd>
        </p:sndAc>
      </p:transition>
    </mc:Choice>
    <mc:Fallback xmlns="">
      <p:transition spd="slow" advTm="3000">
        <p:split orient="vert"/>
        <p:sndAc>
          <p:stSnd>
            <p:snd r:embed="rId4" name="applause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54864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48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b="1" u="sng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dirty="0"/>
              <a:t>: </a:t>
            </a:r>
            <a:r>
              <a:rPr lang="en-US" sz="5400" b="1" i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5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5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5400" b="1" i="1" dirty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5400" b="1" i="1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5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54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1 SGK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êu đề 1"/>
          <p:cNvSpPr>
            <a:spLocks noGrp="1"/>
          </p:cNvSpPr>
          <p:nvPr>
            <p:ph type="title"/>
          </p:nvPr>
        </p:nvSpPr>
        <p:spPr>
          <a:xfrm>
            <a:off x="-11723" y="-104127"/>
            <a:ext cx="9144000" cy="609600"/>
          </a:xfrm>
        </p:spPr>
        <p:txBody>
          <a:bodyPr>
            <a:noAutofit/>
          </a:bodyPr>
          <a:lstStyle/>
          <a:p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66088" y="505473"/>
            <a:ext cx="36118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Môn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0161" y="1124382"/>
            <a:ext cx="77988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60: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6562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9"/>
          <p:cNvSpPr>
            <a:spLocks noChangeArrowheads="1"/>
          </p:cNvSpPr>
          <p:nvPr/>
        </p:nvSpPr>
        <p:spPr bwMode="auto">
          <a:xfrm>
            <a:off x="3242593" y="2216533"/>
            <a:ext cx="3886200" cy="40386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6" name="Line 24"/>
          <p:cNvSpPr>
            <a:spLocks noChangeShapeType="1"/>
          </p:cNvSpPr>
          <p:nvPr/>
        </p:nvSpPr>
        <p:spPr bwMode="auto">
          <a:xfrm flipV="1">
            <a:off x="3888843" y="2571497"/>
            <a:ext cx="2286000" cy="3276600"/>
          </a:xfrm>
          <a:prstGeom prst="line">
            <a:avLst/>
          </a:prstGeom>
          <a:noFill/>
          <a:ln w="38100">
            <a:solidFill>
              <a:srgbClr val="00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25"/>
          <p:cNvSpPr>
            <a:spLocks noChangeShapeType="1"/>
          </p:cNvSpPr>
          <p:nvPr/>
        </p:nvSpPr>
        <p:spPr bwMode="auto">
          <a:xfrm flipV="1">
            <a:off x="6201480" y="1641066"/>
            <a:ext cx="685800" cy="9144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26"/>
          <p:cNvSpPr>
            <a:spLocks noChangeShapeType="1"/>
          </p:cNvSpPr>
          <p:nvPr/>
        </p:nvSpPr>
        <p:spPr bwMode="auto">
          <a:xfrm flipH="1">
            <a:off x="3316919" y="5797933"/>
            <a:ext cx="609600" cy="9144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Arc 20"/>
          <p:cNvSpPr>
            <a:spLocks/>
          </p:cNvSpPr>
          <p:nvPr/>
        </p:nvSpPr>
        <p:spPr bwMode="auto">
          <a:xfrm rot="1140469" flipV="1">
            <a:off x="3640917" y="1828065"/>
            <a:ext cx="1897777" cy="435599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8142 w 37755"/>
              <a:gd name="T1" fmla="*/ 38495 h 38495"/>
              <a:gd name="T2" fmla="*/ 37755 w 37755"/>
              <a:gd name="T3" fmla="*/ 7262 h 38495"/>
              <a:gd name="T4" fmla="*/ 21600 w 37755"/>
              <a:gd name="T5" fmla="*/ 21600 h 38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755" h="38495" fill="none" extrusionOk="0">
                <a:moveTo>
                  <a:pt x="8141" y="38495"/>
                </a:moveTo>
                <a:cubicBezTo>
                  <a:pt x="2997" y="34396"/>
                  <a:pt x="0" y="2817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7775" y="-1"/>
                  <a:pt x="33655" y="2643"/>
                  <a:pt x="37754" y="7262"/>
                </a:cubicBezTo>
              </a:path>
              <a:path w="37755" h="38495" stroke="0" extrusionOk="0">
                <a:moveTo>
                  <a:pt x="8141" y="38495"/>
                </a:moveTo>
                <a:cubicBezTo>
                  <a:pt x="2997" y="34396"/>
                  <a:pt x="0" y="2817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7775" y="-1"/>
                  <a:pt x="33655" y="2643"/>
                  <a:pt x="37754" y="7262"/>
                </a:cubicBezTo>
                <a:lnTo>
                  <a:pt x="21600" y="21600"/>
                </a:lnTo>
                <a:close/>
              </a:path>
            </a:pathLst>
          </a:custGeom>
          <a:noFill/>
          <a:ln w="57150">
            <a:solidFill>
              <a:srgbClr val="F9072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rc 21"/>
          <p:cNvSpPr>
            <a:spLocks/>
          </p:cNvSpPr>
          <p:nvPr/>
        </p:nvSpPr>
        <p:spPr bwMode="auto">
          <a:xfrm rot="1140469" flipV="1">
            <a:off x="2017382" y="3823206"/>
            <a:ext cx="2226169" cy="722019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2526 w 34215"/>
              <a:gd name="T1" fmla="*/ 41202 h 41202"/>
              <a:gd name="T2" fmla="*/ 34215 w 34215"/>
              <a:gd name="T3" fmla="*/ 4066 h 41202"/>
              <a:gd name="T4" fmla="*/ 21600 w 34215"/>
              <a:gd name="T5" fmla="*/ 21600 h 41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215" h="41202" fill="none" extrusionOk="0">
                <a:moveTo>
                  <a:pt x="12526" y="41201"/>
                </a:moveTo>
                <a:cubicBezTo>
                  <a:pt x="4888" y="37666"/>
                  <a:pt x="0" y="3001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6127" y="-1"/>
                  <a:pt x="30539" y="1422"/>
                  <a:pt x="34214" y="4066"/>
                </a:cubicBezTo>
              </a:path>
              <a:path w="34215" h="41202" stroke="0" extrusionOk="0">
                <a:moveTo>
                  <a:pt x="12526" y="41201"/>
                </a:moveTo>
                <a:cubicBezTo>
                  <a:pt x="4888" y="37666"/>
                  <a:pt x="0" y="3001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6127" y="-1"/>
                  <a:pt x="30539" y="1422"/>
                  <a:pt x="34214" y="4066"/>
                </a:cubicBezTo>
                <a:lnTo>
                  <a:pt x="21600" y="21600"/>
                </a:lnTo>
                <a:close/>
              </a:path>
            </a:pathLst>
          </a:custGeom>
          <a:noFill/>
          <a:ln w="57150">
            <a:solidFill>
              <a:srgbClr val="F9072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rc 22"/>
          <p:cNvSpPr>
            <a:spLocks/>
          </p:cNvSpPr>
          <p:nvPr/>
        </p:nvSpPr>
        <p:spPr bwMode="auto">
          <a:xfrm rot="1140469" flipV="1">
            <a:off x="2377992" y="2713706"/>
            <a:ext cx="3182662" cy="774672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8113 w 36400"/>
              <a:gd name="T1" fmla="*/ 38472 h 38472"/>
              <a:gd name="T2" fmla="*/ 36400 w 36400"/>
              <a:gd name="T3" fmla="*/ 5868 h 38472"/>
              <a:gd name="T4" fmla="*/ 21600 w 36400"/>
              <a:gd name="T5" fmla="*/ 21600 h 38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400" h="38472" fill="none" extrusionOk="0">
                <a:moveTo>
                  <a:pt x="8113" y="38471"/>
                </a:moveTo>
                <a:cubicBezTo>
                  <a:pt x="2985" y="34373"/>
                  <a:pt x="0" y="2816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7100" y="-1"/>
                  <a:pt x="32394" y="2098"/>
                  <a:pt x="36400" y="5867"/>
                </a:cubicBezTo>
              </a:path>
              <a:path w="36400" h="38472" stroke="0" extrusionOk="0">
                <a:moveTo>
                  <a:pt x="8113" y="38471"/>
                </a:moveTo>
                <a:cubicBezTo>
                  <a:pt x="2985" y="34373"/>
                  <a:pt x="0" y="2816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7100" y="-1"/>
                  <a:pt x="32394" y="2098"/>
                  <a:pt x="36400" y="5867"/>
                </a:cubicBezTo>
                <a:lnTo>
                  <a:pt x="21600" y="21600"/>
                </a:lnTo>
                <a:close/>
              </a:path>
            </a:pathLst>
          </a:custGeom>
          <a:noFill/>
          <a:ln w="57150">
            <a:solidFill>
              <a:srgbClr val="F9072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Hộp_Văn_Bản 11"/>
          <p:cNvSpPr txBox="1"/>
          <p:nvPr/>
        </p:nvSpPr>
        <p:spPr>
          <a:xfrm>
            <a:off x="504881" y="3767794"/>
            <a:ext cx="1662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endParaRPr lang="en-US" sz="4800" b="1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Hộp_Văn_Bản 12"/>
          <p:cNvSpPr txBox="1"/>
          <p:nvPr/>
        </p:nvSpPr>
        <p:spPr>
          <a:xfrm>
            <a:off x="3989104" y="6102298"/>
            <a:ext cx="2911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4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  <p:sp>
        <p:nvSpPr>
          <p:cNvPr id="14" name="Hộp_Văn_Bản 13"/>
          <p:cNvSpPr txBox="1"/>
          <p:nvPr/>
        </p:nvSpPr>
        <p:spPr>
          <a:xfrm>
            <a:off x="7128793" y="3985551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endParaRPr lang="en-US" sz="4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Hộp_Văn_Bản 14"/>
          <p:cNvSpPr txBox="1"/>
          <p:nvPr/>
        </p:nvSpPr>
        <p:spPr>
          <a:xfrm>
            <a:off x="4350646" y="1447092"/>
            <a:ext cx="28188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4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endParaRPr lang="en-US" sz="44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iêu đề 1"/>
          <p:cNvSpPr>
            <a:spLocks noGrp="1"/>
          </p:cNvSpPr>
          <p:nvPr>
            <p:ph type="title"/>
          </p:nvPr>
        </p:nvSpPr>
        <p:spPr>
          <a:xfrm>
            <a:off x="0" y="-144438"/>
            <a:ext cx="9144000" cy="609600"/>
          </a:xfrm>
        </p:spPr>
        <p:txBody>
          <a:bodyPr>
            <a:noAutofit/>
          </a:bodyPr>
          <a:lstStyle/>
          <a:p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39795" y="314201"/>
            <a:ext cx="41045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Môn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nhiên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 - </a:t>
            </a:r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Xã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hội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1006" y="769997"/>
            <a:ext cx="77988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60: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12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0" y="1371600"/>
            <a:ext cx="9829800" cy="121920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itchFamily="18" charset="0"/>
              </a:rPr>
              <a:t>                  </a:t>
            </a:r>
            <a:endParaRPr lang="en-US" sz="44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endParaRPr lang="en-US" sz="44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192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192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đất chuyển động như thế nào?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192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 đất chuyển động theo hướng cùng chiều hay ngược chiều kim đồng hồ?</a:t>
            </a:r>
          </a:p>
          <a:p>
            <a:pPr marL="0" indent="0">
              <a:lnSpc>
                <a:spcPct val="150000"/>
              </a:lnSpc>
              <a:buNone/>
            </a:pPr>
            <a:endParaRPr lang="en-US" sz="4400" dirty="0">
              <a:solidFill>
                <a:srgbClr val="660066"/>
              </a:solidFill>
            </a:endParaRPr>
          </a:p>
        </p:txBody>
      </p:sp>
      <p:sp>
        <p:nvSpPr>
          <p:cNvPr id="5" name="Tiêu đề 1"/>
          <p:cNvSpPr>
            <a:spLocks noGrp="1"/>
          </p:cNvSpPr>
          <p:nvPr>
            <p:ph type="title"/>
          </p:nvPr>
        </p:nvSpPr>
        <p:spPr>
          <a:xfrm>
            <a:off x="0" y="-35169"/>
            <a:ext cx="9144000" cy="609600"/>
          </a:xfrm>
        </p:spPr>
        <p:txBody>
          <a:bodyPr>
            <a:noAutofit/>
          </a:bodyPr>
          <a:lstStyle/>
          <a:p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6" name="Tiêu đề 1"/>
          <p:cNvSpPr txBox="1">
            <a:spLocks/>
          </p:cNvSpPr>
          <p:nvPr/>
        </p:nvSpPr>
        <p:spPr>
          <a:xfrm>
            <a:off x="304800" y="7620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/>
          </a:p>
        </p:txBody>
      </p:sp>
      <p:sp>
        <p:nvSpPr>
          <p:cNvPr id="2" name="Rectangle 1"/>
          <p:cNvSpPr/>
          <p:nvPr/>
        </p:nvSpPr>
        <p:spPr>
          <a:xfrm>
            <a:off x="2519707" y="469612"/>
            <a:ext cx="41045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Môn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nhiên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 - </a:t>
            </a:r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Xã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hội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1003673"/>
            <a:ext cx="77988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60: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9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rai dat0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331" y="1905000"/>
            <a:ext cx="5257800" cy="380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99060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60: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chuyển động của Trái Đất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19400" y="529009"/>
            <a:ext cx="41045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Môn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nhiên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 - </a:t>
            </a:r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Xã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itchFamily="18" charset="0"/>
              </a:rPr>
              <a:t>hội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7351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Gal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33400"/>
            <a:ext cx="3849688" cy="47244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Copernicus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4327525" cy="47244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895350" y="5486400"/>
            <a:ext cx="3124200" cy="1141413"/>
          </a:xfrm>
          <a:prstGeom prst="rect">
            <a:avLst/>
          </a:prstGeom>
          <a:noFill/>
          <a:ln w="12700">
            <a:solidFill>
              <a:srgbClr val="99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vi-VN" sz="3200" b="1">
                <a:solidFill>
                  <a:srgbClr val="0000CC"/>
                </a:solidFill>
                <a:latin typeface="Times New Roman" panose="02020603050405020304" pitchFamily="18" charset="0"/>
              </a:rPr>
              <a:t>Cô-pec-nich</a:t>
            </a: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vi-VN" sz="2800" b="1">
                <a:solidFill>
                  <a:srgbClr val="0000CC"/>
                </a:solidFill>
                <a:latin typeface="Times New Roman" panose="02020603050405020304" pitchFamily="18" charset="0"/>
              </a:rPr>
              <a:t>(1473 – 1543)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5638800" y="5486400"/>
            <a:ext cx="2590800" cy="1057275"/>
          </a:xfrm>
          <a:prstGeom prst="rect">
            <a:avLst/>
          </a:prstGeom>
          <a:noFill/>
          <a:ln w="19050">
            <a:solidFill>
              <a:srgbClr val="99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vi-VN" sz="3200" b="1">
                <a:solidFill>
                  <a:srgbClr val="0000CC"/>
                </a:solidFill>
                <a:latin typeface="Times New Roman" panose="02020603050405020304" pitchFamily="18" charset="0"/>
              </a:rPr>
              <a:t>Ga-li-lê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vi-VN" sz="2800" b="1">
                <a:solidFill>
                  <a:srgbClr val="0000CC"/>
                </a:solidFill>
                <a:latin typeface="Times New Roman" panose="02020603050405020304" pitchFamily="18" charset="0"/>
              </a:rPr>
              <a:t>(1564 – 1642)</a:t>
            </a:r>
          </a:p>
        </p:txBody>
      </p:sp>
    </p:spTree>
    <p:extLst>
      <p:ext uri="{BB962C8B-B14F-4D97-AF65-F5344CB8AC3E}">
        <p14:creationId xmlns:p14="http://schemas.microsoft.com/office/powerpoint/2010/main" val="113856314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1774</TotalTime>
  <Words>596</Words>
  <Application>Microsoft Office PowerPoint</Application>
  <PresentationFormat>On-screen Show (4:3)</PresentationFormat>
  <Paragraphs>111</Paragraphs>
  <Slides>41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tư, ngày 17 tháng 4 năm 2019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trình bày của PowerPoint</dc:title>
  <dc:creator>Microsoft</dc:creator>
  <cp:lastModifiedBy>admin</cp:lastModifiedBy>
  <cp:revision>124</cp:revision>
  <dcterms:created xsi:type="dcterms:W3CDTF">2014-05-26T12:13:11Z</dcterms:created>
  <dcterms:modified xsi:type="dcterms:W3CDTF">2022-04-03T06:42:10Z</dcterms:modified>
</cp:coreProperties>
</file>