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10" r:id="rId5"/>
    <p:sldMasterId id="2147483722" r:id="rId6"/>
    <p:sldMasterId id="2147483734" r:id="rId7"/>
    <p:sldMasterId id="2147483746" r:id="rId8"/>
    <p:sldMasterId id="2147483758" r:id="rId9"/>
    <p:sldMasterId id="2147483770" r:id="rId10"/>
    <p:sldMasterId id="2147483782" r:id="rId11"/>
    <p:sldMasterId id="2147483794" r:id="rId12"/>
    <p:sldMasterId id="2147483806" r:id="rId13"/>
    <p:sldMasterId id="2147483818" r:id="rId14"/>
    <p:sldMasterId id="2147483831" r:id="rId15"/>
    <p:sldMasterId id="2147483843" r:id="rId16"/>
    <p:sldMasterId id="2147483856" r:id="rId17"/>
    <p:sldMasterId id="2147483868" r:id="rId18"/>
    <p:sldMasterId id="2147483881" r:id="rId19"/>
  </p:sldMasterIdLst>
  <p:notesMasterIdLst>
    <p:notesMasterId r:id="rId59"/>
  </p:notesMasterIdLst>
  <p:sldIdLst>
    <p:sldId id="257" r:id="rId20"/>
    <p:sldId id="258" r:id="rId21"/>
    <p:sldId id="259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4" r:id="rId35"/>
    <p:sldId id="275" r:id="rId36"/>
    <p:sldId id="276" r:id="rId37"/>
    <p:sldId id="277" r:id="rId38"/>
    <p:sldId id="278" r:id="rId39"/>
    <p:sldId id="279" r:id="rId40"/>
    <p:sldId id="281" r:id="rId41"/>
    <p:sldId id="280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4" r:id="rId54"/>
    <p:sldId id="295" r:id="rId55"/>
    <p:sldId id="296" r:id="rId56"/>
    <p:sldId id="297" r:id="rId57"/>
    <p:sldId id="298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61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7273-F480-43E4-A86A-F3A699D0E2A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9F6C6-FBC7-409E-BBE1-B2B08DA66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4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65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8207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25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1377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63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63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91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35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4869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37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5086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2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33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1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37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76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758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67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56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7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3569A-F318-47DF-B401-F4C85EE4B047}" type="datetime1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72511ADD-B9BD-4287-8E8D-90A2DDF513B4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25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>
              <a:defRPr/>
            </a:pPr>
            <a:fld id="{4FFF3F44-5FFE-4BD6-AC41-821EAE62C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4566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73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035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233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58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32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017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210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083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72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6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620DE-C20D-4ED8-88C7-46B53625F7BD}" type="datetime1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F98C2-0801-4B77-AC7B-ACECA1760D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520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12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245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605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37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046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45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410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808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660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77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F64B4902-0EEF-4B1E-B009-6273F3B78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224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200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70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1808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032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549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117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840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542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817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77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5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535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346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423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870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047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348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902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780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010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19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260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74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766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029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846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676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615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359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576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394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96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701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364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7245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392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814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717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721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377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2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510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71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428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432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7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046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303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2102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194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512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7089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035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2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7389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4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8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4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2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8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1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5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5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707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77088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4710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2597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000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6036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6154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8358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3912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7708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67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5178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0922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793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7732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60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5810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1950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182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828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2600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8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smtClean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43287-780D-459F-8D58-E98511E6AFC6}" type="datetime1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1D64D0F-1A04-4511-A66F-1C62EF9A2569}" type="slidenum">
              <a:rPr lang="en-US" altLang="en-US">
                <a:solidFill>
                  <a:prstClr val="white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3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0416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726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9124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9547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6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7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2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5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3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9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1928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9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2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8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3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>
                <a:solidFill>
                  <a:prstClr val="black"/>
                </a:solidFill>
              </a:rPr>
              <a:pPr/>
              <a:t>2/16/2022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7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5714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15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596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77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19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50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84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00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6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B9773-28C1-41ED-8104-38A7878D48ED}" type="datetime1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D267F5D-5736-4DEA-8272-868C12CF159D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029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44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48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52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81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30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80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61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28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smtClean="0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42710-49AC-4204-A099-5A451BD3DB64}" type="datetime1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7650"/>
          </a:xfrm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AC731BC1-4D83-47C1-86D7-9263885EF4FD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352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8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101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521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69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07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11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14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58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76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7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DD1D5-88E0-4C1E-9C08-B48CD0A02495}" type="datetime1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8E4EF25E-6DDD-43D3-A06E-6DD82233A6B6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562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92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22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195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48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661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84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86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443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398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3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smtClean="0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50188-7E62-4170-93EC-6517AD69B752}" type="datetime1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C04668E2-BB99-4D1B-9343-0A892F45F244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8752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862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137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45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898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91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578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106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868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865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5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FD067-C02D-4387-B7FF-E88CCF05314F}" type="datetime1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F0926B77-63E7-446F-93AA-D04716D5126D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318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08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58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000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488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51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27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067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174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660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7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57D49-634F-4DC4-B800-6123ED2511CC}" type="datetime1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41E28E9-C56D-4612-B9D2-523716A96BCF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620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751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28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950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6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698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789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161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757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213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63046-7518-4087-AB6E-EF65B78A5A1B}" type="datetime1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020B6174-5953-44D0-AA66-B1CB96BDBACC}" type="slidenum">
              <a:rPr lang="en-US" altLang="en-US">
                <a:solidFill>
                  <a:prstClr val="black"/>
                </a:solidFill>
              </a:rPr>
              <a:pPr lvl="1">
                <a:defRPr/>
              </a:pPr>
              <a:t>‹#›</a:t>
            </a:fld>
            <a:endParaRPr lang="en-US" alt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742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95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30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463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565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85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45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667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986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083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6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FF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smtClean="0">
              <a:solidFill>
                <a:prstClr val="black"/>
              </a:solidFill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406400" y="1554163"/>
            <a:ext cx="11582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C900FB-3427-4B46-90EB-87D3BD8D7025}" type="datetime1">
              <a:rPr lang="en-US" b="1"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2/15/2022</a:t>
            </a:fld>
            <a:endParaRPr lang="en-US" b="1">
              <a:latin typeface=".VnTime" panose="020B7200000000000000" pitchFamily="34" charset="0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 lvl="1" eaLnBrk="1" hangingPunct="1">
              <a:defRPr sz="2800"/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defRPr/>
            </a:pPr>
            <a:fld id="{6E8D0F77-F866-4878-8F93-440EF7293E6B}" type="slidenum">
              <a:rPr lang="en-US" altLang="en-US" b="1">
                <a:solidFill>
                  <a:prstClr val="black"/>
                </a:solidFill>
                <a:latin typeface=".VnTime" panose="020B7200000000000000" pitchFamily="34" charset="0"/>
              </a:rPr>
              <a:pPr lvl="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solidFill>
                <a:prstClr val="black"/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smtClean="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7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2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1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6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2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8B42BE-97E8-4C84-9448-6C66074E8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4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4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FFF9CD"/>
            </a:gs>
            <a:gs pos="100000">
              <a:srgbClr val="FFFDEE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52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accent6">
                <a:lumMod val="20000"/>
                <a:lumOff val="8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5307A-686F-4E05-BA09-C07675919B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3BEDA-6EA3-4A04-B40A-CDEEA8EE7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4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8B42BE-97E8-4C84-9448-6C66074E8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0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FFF9CD"/>
            </a:gs>
            <a:gs pos="100000">
              <a:srgbClr val="FFFDEE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86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8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6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6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1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2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9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9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8.jpe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7.png"/><Relationship Id="rId17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42.png"/><Relationship Id="rId5" Type="http://schemas.openxmlformats.org/officeDocument/2006/relationships/audio" Target="NULL" TargetMode="External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microsoft.com/office/2007/relationships/hdphoto" Target="../media/hdphoto7.wdp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45.png"/><Relationship Id="rId5" Type="http://schemas.openxmlformats.org/officeDocument/2006/relationships/audio" Target="NULL" TargetMode="External"/><Relationship Id="rId1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59.xml"/><Relationship Id="rId1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8.jpe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7.png"/><Relationship Id="rId17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42.png"/><Relationship Id="rId5" Type="http://schemas.openxmlformats.org/officeDocument/2006/relationships/audio" Target="NULL" TargetMode="External"/><Relationship Id="rId15" Type="http://schemas.microsoft.com/office/2007/relationships/hdphoto" Target="../media/hdphoto8.wdp"/><Relationship Id="rId10" Type="http://schemas.openxmlformats.org/officeDocument/2006/relationships/image" Target="../media/image4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8.jpe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7.png"/><Relationship Id="rId17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42.png"/><Relationship Id="rId5" Type="http://schemas.openxmlformats.org/officeDocument/2006/relationships/audio" Target="NULL" TargetMode="External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159.xml"/><Relationship Id="rId10" Type="http://schemas.microsoft.com/office/2007/relationships/hdphoto" Target="../media/hdphoto5.wdp"/><Relationship Id="rId4" Type="http://schemas.microsoft.com/office/2007/relationships/media" Target="../media/media5.mp3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0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36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5294" y="2329382"/>
            <a:ext cx="9144000" cy="70297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VNI-Avo" pitchFamily="2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VNI-Avo" pitchFamily="2" charset="0"/>
              </a:rPr>
            </a:b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5374" y="1531589"/>
            <a:ext cx="5962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8078" y="2256806"/>
            <a:ext cx="79384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5271752" y="3359951"/>
            <a:ext cx="1790164" cy="785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87285" y="3521923"/>
            <a:ext cx="115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TIẾT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01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1352550"/>
            <a:ext cx="4222045" cy="550545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3126464" y="93838"/>
            <a:ext cx="506503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</a:rPr>
              <a:t>Chỉ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có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một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trái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không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có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độc</a:t>
            </a:r>
            <a:r>
              <a:rPr lang="en-US" sz="3600" dirty="0">
                <a:solidFill>
                  <a:prstClr val="white"/>
                </a:solidFill>
              </a:rPr>
              <a:t>. </a:t>
            </a:r>
            <a:r>
              <a:rPr lang="en-US" sz="3600" dirty="0" err="1">
                <a:solidFill>
                  <a:prstClr val="white"/>
                </a:solidFill>
              </a:rPr>
              <a:t>Ngươi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hãy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chọn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đi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prstClr val="white">
                    <a:lumMod val="50000"/>
                  </a:prstClr>
                </a:solidFill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2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3665" y="497169"/>
            <a:ext cx="11592232" cy="1273277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trước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4400" b="1" dirty="0" smtClean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en-US" sz="4400" b="1" dirty="0">
              <a:solidFill>
                <a:srgbClr val="5B9BD5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9866" y="2236583"/>
            <a:ext cx="4907935" cy="12353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A.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Ngày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hôm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qua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đâu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rồi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?</a:t>
            </a:r>
            <a:endParaRPr lang="en-US" sz="3200" b="1" dirty="0">
              <a:solidFill>
                <a:srgbClr val="5B9BD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03591" y="2249965"/>
            <a:ext cx="4953409" cy="12219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B.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Làm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việc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thật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là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vui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endParaRPr lang="en-US" sz="3200" b="1" dirty="0">
              <a:solidFill>
                <a:srgbClr val="5B9BD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946323" y="6015971"/>
            <a:ext cx="4055397" cy="74592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Ngày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hôm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sau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…</a:t>
            </a:r>
            <a:endParaRPr lang="en-US" sz="3600" i="1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67929" y="279399"/>
            <a:ext cx="11592232" cy="155267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ĐIỀN TIẾP CÂU SAU:</a:t>
            </a:r>
          </a:p>
          <a:p>
            <a:pPr algn="ctr">
              <a:defRPr/>
            </a:pPr>
            <a:r>
              <a:rPr lang="en-US" sz="3200" b="1" i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</a:t>
            </a:r>
            <a:r>
              <a:rPr lang="en-US" sz="3200" b="1" i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hôm</a:t>
            </a:r>
            <a:r>
              <a:rPr lang="en-US" sz="3200" b="1" i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 ở </a:t>
            </a:r>
            <a:r>
              <a:rPr lang="en-US" sz="3200" b="1" i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endParaRPr lang="en-US" sz="3200" b="1" i="1" dirty="0">
              <a:solidFill>
                <a:srgbClr val="5B9BD5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en-US" sz="3200" b="1" i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en-US" sz="3200" b="1" i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200" b="1" i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cành</a:t>
            </a:r>
            <a:r>
              <a:rPr lang="en-US" sz="3200" b="1" i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</a:t>
            </a:r>
            <a:r>
              <a:rPr lang="en-US" sz="3200" b="1" i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……..</a:t>
            </a:r>
            <a:endParaRPr lang="en-US" sz="3200" b="1" i="1" dirty="0">
              <a:solidFill>
                <a:srgbClr val="5B9BD5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03965" y="2146401"/>
            <a:ext cx="3796212" cy="10817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A.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tỏa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hương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endParaRPr lang="en-US" sz="3200" b="1" dirty="0">
              <a:solidFill>
                <a:srgbClr val="5B9BD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947954" y="2146400"/>
            <a:ext cx="3759609" cy="10817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B.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trong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vườn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endParaRPr lang="en-US" sz="3200" b="1" dirty="0">
              <a:solidFill>
                <a:srgbClr val="5B9BD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36489" y="6074756"/>
            <a:ext cx="4464192" cy="68919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Ngày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hôm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sau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…</a:t>
            </a:r>
            <a:endParaRPr lang="en-US" sz="3600" i="1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2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364030"/>
            <a:ext cx="11592232" cy="123517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Muốn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điều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tốt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đẹp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nghĩa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40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en-US" sz="4000" b="1" dirty="0">
              <a:solidFill>
                <a:srgbClr val="5B9BD5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333499" y="2131311"/>
            <a:ext cx="3961171" cy="12752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A.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G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ặt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hái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endParaRPr lang="en-US" sz="3200" b="1" dirty="0">
              <a:solidFill>
                <a:srgbClr val="5B9BD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82875" y="2131311"/>
            <a:ext cx="3937409" cy="12752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B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Ước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mong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endParaRPr lang="en-US" sz="3200" b="1" dirty="0">
              <a:solidFill>
                <a:srgbClr val="5B9BD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140132" y="5973653"/>
            <a:ext cx="3874728" cy="80864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Ngày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hôm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3600" i="1" dirty="0" err="1">
                <a:solidFill>
                  <a:prstClr val="white">
                    <a:lumMod val="50000"/>
                  </a:prstClr>
                </a:solidFill>
              </a:rPr>
              <a:t>sau</a:t>
            </a:r>
            <a:r>
              <a:rPr lang="en-US" sz="3600" i="1" dirty="0">
                <a:solidFill>
                  <a:prstClr val="white">
                    <a:lumMod val="50000"/>
                  </a:prstClr>
                </a:solidFill>
              </a:rPr>
              <a:t>…</a:t>
            </a:r>
            <a:endParaRPr lang="en-US" sz="3600" i="1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6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67929" y="199515"/>
            <a:ext cx="11592232" cy="97221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Điền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ngữ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phù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hợp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4400" b="1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n-US" sz="4400" b="1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615687"/>
            <a:ext cx="5427406" cy="129031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FontTx/>
              <a:buAutoNum type="alphaUcPeriod"/>
              <a:defRPr/>
            </a:pP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Hôm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kia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hôm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qua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   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Ngày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mai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ngày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kia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 </a:t>
            </a:r>
            <a:endParaRPr lang="en-US" sz="3200" b="1" dirty="0">
              <a:solidFill>
                <a:srgbClr val="5B9BD5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615687"/>
            <a:ext cx="5427406" cy="129031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B.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Hôm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qua –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hôm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trước</a:t>
            </a:r>
            <a:endParaRPr lang="en-US" sz="3200" b="1" dirty="0">
              <a:solidFill>
                <a:srgbClr val="5B9BD5">
                  <a:lumMod val="20000"/>
                  <a:lumOff val="80000"/>
                </a:srgbClr>
              </a:solidFill>
            </a:endParaRPr>
          </a:p>
          <a:p>
            <a:pPr algn="ctr">
              <a:defRPr/>
            </a:pP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Ngày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qua –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ngày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20000"/>
                    <a:lumOff val="80000"/>
                  </a:srgbClr>
                </a:solidFill>
              </a:rPr>
              <a:t>kia</a:t>
            </a:r>
            <a:r>
              <a:rPr lang="en-US" sz="3200" b="1" dirty="0">
                <a:solidFill>
                  <a:srgbClr val="5B9BD5">
                    <a:lumMod val="20000"/>
                    <a:lumOff val="80000"/>
                  </a:srgbClr>
                </a:solidFill>
              </a:rPr>
              <a:t> </a:t>
            </a:r>
            <a:endParaRPr lang="en-US" sz="3200" b="1" dirty="0">
              <a:solidFill>
                <a:srgbClr val="5B9BD5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12" y="1319003"/>
            <a:ext cx="8984337" cy="10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4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6153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169" y="72110"/>
            <a:ext cx="3958592" cy="6153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66" y="-48298"/>
            <a:ext cx="844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7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440"/>
            <a:ext cx="10278271" cy="3845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4564" y="1275008"/>
            <a:ext cx="676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MỘT NGÀY HOÀI PHÍ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041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7355" y="641443"/>
            <a:ext cx="9894626" cy="59094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89964" y="1347366"/>
            <a:ext cx="908940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Mẹ đánh thức cậu con trai dậy và dặn: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Hôm nay, con hãy trồng một cái cây và đọc quyển truyện này nhé!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 đi rồi, cậu bé lại nằm xuống và thiếp đi. Khi cậu tỉnh dậy, Mặt Trời đã lên cao. Cậu muốn bắt tay vào việc nhưng lại nghĩ: “Mình còn cả một ngày mà.”. Sau một hồi chạy nhảy ngoài vườn, cậu lại ngồi nghỉ, quên hẳn lời mẹ dặn.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Buổi chiều, mẹ về. Thấy con chưa làm được gì, mẹ bảo: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Con hãy đi theo mẹ xem hôm nay mọi người làm được những gì.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 đưa cậu đến bên một đống thóc lớn và nói: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Buổi sáng, những hạt thóc còn nằm trên bông lúa. Cô lái máy gặt đập đã làm việc suốt ngày để có đống thóc này.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 đó, hai mẹ con vào thư viện. Bác thủ thư chỉ lên cái giá lớn đầy sách: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Đây là những cuốn sách mọi người đã đọc hôm nay.</a:t>
            </a:r>
          </a:p>
          <a:p>
            <a:pPr algn="just"/>
            <a:r>
              <a:rPr lang="vi-VN" sz="23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 bé hiểu mình đã để một ngày trôi qua hoài phí.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89613" y="857057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99034" y="1347366"/>
            <a:ext cx="466271" cy="4588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1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99034" y="3499499"/>
            <a:ext cx="450377" cy="431057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55355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96425" y="1287579"/>
            <a:ext cx="9894626" cy="39169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9034" y="1691762"/>
            <a:ext cx="90894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Mẹ đánh thức cậu con trai dậy và dặn:</a:t>
            </a: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nay, con hãy trồng một cái cây và đọc quyển truyện này nhé!</a:t>
            </a: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Mẹ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rồi, cậu bé lại nằm xuống và thiếp đi.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cậu tỉnh dậy, Mặt Trời đã lên cao. Cậu muốn bắt tay vào việc nhưng lại nghĩ: “Mình còn cả một ngày mà.”.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một hồi chạy nhảy ngoài vườn, cậu lại ngồi nghỉ, quên hẳn lời mẹ dặn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99034" y="1691762"/>
            <a:ext cx="466271" cy="4588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5965" y="641444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03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96425" y="1287579"/>
            <a:ext cx="9894626" cy="39169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9034" y="1691762"/>
            <a:ext cx="90894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Mẹ đánh thức cậu con trai dậy và dặn: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Hôm nay, con hãy trồng một cái cây và đọc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 truyện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 nhé!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Mẹ đi rồi, cậu bé lại nằm xuống và thiếp đi. Khi cậu tỉnh dậy, Mặt Trời đã lên cao. Cậu muốn bắt tay vào việc nhưng lại nghĩ: “Mình còn cả một ngày mà.”. Sau một hồi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nhảy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vườn, cậu lại ngồi nghỉ, quên hẳn lời mẹ dặn.</a:t>
            </a:r>
          </a:p>
        </p:txBody>
      </p:sp>
      <p:sp>
        <p:nvSpPr>
          <p:cNvPr id="13" name="Oval 12"/>
          <p:cNvSpPr/>
          <p:nvPr/>
        </p:nvSpPr>
        <p:spPr>
          <a:xfrm>
            <a:off x="1599034" y="1691762"/>
            <a:ext cx="466271" cy="4588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5965" y="641444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 PHÍ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85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1" y="3006461"/>
            <a:ext cx="397271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699" y="-56315"/>
            <a:ext cx="1912019" cy="1734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8201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FF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595332" y="390494"/>
            <a:ext cx="1461820" cy="142891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389811" y="-177134"/>
            <a:ext cx="2042047" cy="1998737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7272" y="4527970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92282" y="2002336"/>
            <a:ext cx="2262516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FF49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="" xmlns:a16="http://schemas.microsoft.com/office/drawing/2014/main" id="{C9A10510-73D6-48FC-9336-FA1260DCA4BA}"/>
              </a:ext>
            </a:extLst>
          </p:cNvPr>
          <p:cNvSpPr/>
          <p:nvPr/>
        </p:nvSpPr>
        <p:spPr>
          <a:xfrm>
            <a:off x="4114057" y="1573815"/>
            <a:ext cx="6931778" cy="3392247"/>
          </a:xfrm>
          <a:prstGeom prst="hex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51419"/>
            <a:ext cx="1240971" cy="8490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048" flipH="1">
            <a:off x="2246628" y="4198459"/>
            <a:ext cx="2315443" cy="2100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owchart: Document 7"/>
          <p:cNvSpPr/>
          <p:nvPr/>
        </p:nvSpPr>
        <p:spPr>
          <a:xfrm>
            <a:off x="4827005" y="2230085"/>
            <a:ext cx="5565914" cy="2232410"/>
          </a:xfrm>
          <a:prstGeom prst="flowChartDocument">
            <a:avLst/>
          </a:prstGeom>
          <a:solidFill>
            <a:srgbClr val="EEF1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HOÀI PHÍ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0" i="0" dirty="0" smtClean="0">
                <a:solidFill>
                  <a:srgbClr val="000000"/>
                </a:solidFill>
                <a:effectLst/>
                <a:latin typeface="OpenSans"/>
              </a:rPr>
              <a:t>Là đ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ể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mất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đi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, qua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đi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một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cách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vô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ích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,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rất</a:t>
            </a:r>
            <a:r>
              <a:rPr lang="vi-VN" sz="24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đáng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tiếc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.</a:t>
            </a:r>
            <a:b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</a:b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02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96425" y="1287579"/>
            <a:ext cx="9894626" cy="39169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9034" y="1691762"/>
            <a:ext cx="90894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Mẹ đánh thức cậu con trai dậy và dặn: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Hôm nay, con hãy trồng một cái cây và đọc quyển truyện này nhé!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Mẹ đi rồi, cậu bé lại nằm xuống và thiếp đi. Khi cậu tỉnh dậy, Mặt Trời đã lên cao. Cậu muốn bắt tay vào việc nhưng lại nghĩ: “Mình còn cả một ngày mà.”. Sau một hồi chạy nhảy ngoài vườn, cậu lại ngồi nghỉ, quên hẳn lời mẹ dặn.</a:t>
            </a:r>
          </a:p>
        </p:txBody>
      </p:sp>
      <p:sp>
        <p:nvSpPr>
          <p:cNvPr id="13" name="Oval 12"/>
          <p:cNvSpPr/>
          <p:nvPr/>
        </p:nvSpPr>
        <p:spPr>
          <a:xfrm>
            <a:off x="1599034" y="1691762"/>
            <a:ext cx="466271" cy="4588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5965" y="641444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68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7355" y="1226327"/>
            <a:ext cx="9894626" cy="50928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7385" y="1617279"/>
            <a:ext cx="908940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Buổi chiều, mẹ về. Thấy con chưa làm được gì, mẹ bảo: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hãy đi theo mẹ xem hôm nay mọi người làm được những gì.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đưa cậu đến bên một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đống thóc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và nói: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Buổi sáng, những hạt thóc còn nằm trên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lúa.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lái máy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gặt đập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việc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có đống thóc này.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Sau đó, hai mẹ con vào thư viện. Bác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 thư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lên cái giá lớn đầy sách: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Đây là những cuốn sách mọi người đã đọc hôm nay.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hiểu mình đã để một ngày trôi qua hoài phí.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9613" y="641444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67385" y="1617279"/>
            <a:ext cx="450377" cy="431057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9653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01003" y="1260198"/>
            <a:ext cx="9894626" cy="50928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7385" y="1569264"/>
            <a:ext cx="908940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Buổi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chiều, mẹ về.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con chưa làm được gì, mẹ bảo: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hãy đi theo mẹ xem hôm nay mọi người làm được những gì.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đưa cậu đến bên một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 thóc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và nói: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Buổi sáng, những hạt thóc còn nằm trên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lúa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Cô lái máy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 đập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việc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có đống thóc này.</a:t>
            </a:r>
          </a:p>
          <a:p>
            <a:pPr algn="just"/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Sau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đó, hai mẹ con vào thư viện.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thư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lên cái giá lớn đầy sách: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Đây là những cuốn sách mọi người đã đọc hôm nay.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hiểu mình đã để một ngày trôi qua hoài phí.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5966" y="641444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67385" y="1569264"/>
            <a:ext cx="450377" cy="431057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7586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FF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595332" y="390494"/>
            <a:ext cx="1461820" cy="142891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389811" y="-177134"/>
            <a:ext cx="2042047" cy="1998737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7272" y="4527970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92282" y="2002336"/>
            <a:ext cx="2262516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FF49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="" xmlns:a16="http://schemas.microsoft.com/office/drawing/2014/main" id="{C9A10510-73D6-48FC-9336-FA1260DCA4BA}"/>
              </a:ext>
            </a:extLst>
          </p:cNvPr>
          <p:cNvSpPr/>
          <p:nvPr/>
        </p:nvSpPr>
        <p:spPr>
          <a:xfrm>
            <a:off x="4114057" y="1573815"/>
            <a:ext cx="6931778" cy="3392247"/>
          </a:xfrm>
          <a:prstGeom prst="hex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51419"/>
            <a:ext cx="1240971" cy="8490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048" flipH="1">
            <a:off x="2246628" y="4198459"/>
            <a:ext cx="2315443" cy="2100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owchart: Document 7"/>
          <p:cNvSpPr/>
          <p:nvPr/>
        </p:nvSpPr>
        <p:spPr>
          <a:xfrm>
            <a:off x="4827005" y="2230085"/>
            <a:ext cx="5565914" cy="2232410"/>
          </a:xfrm>
          <a:prstGeom prst="flowChartDocument">
            <a:avLst/>
          </a:prstGeom>
          <a:solidFill>
            <a:srgbClr val="EEF1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 GẶT ĐẬP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 smtClean="0">
                <a:solidFill>
                  <a:srgbClr val="000000"/>
                </a:solidFill>
                <a:latin typeface="OpenSans"/>
              </a:rPr>
              <a:t>Là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máy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gặt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đập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400" b="0" i="0" dirty="0" err="1" smtClean="0">
                <a:solidFill>
                  <a:srgbClr val="000000"/>
                </a:solidFill>
                <a:effectLst/>
                <a:latin typeface="OpenSans"/>
              </a:rPr>
              <a:t>lúa</a:t>
            </a:r>
            <a:r>
              <a:rPr lang="en-US" sz="2400" b="0" i="0" dirty="0" smtClean="0">
                <a:solidFill>
                  <a:srgbClr val="000000"/>
                </a:solidFill>
                <a:effectLst/>
                <a:latin typeface="OpenSans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OpenSans"/>
              </a:rPr>
            </a:br>
            <a:r>
              <a:rPr lang="en-US" sz="2400" dirty="0">
                <a:solidFill>
                  <a:srgbClr val="000000"/>
                </a:solidFill>
                <a:latin typeface="OpenSans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OpenSans"/>
              </a:rPr>
            </a:b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35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FF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595332" y="390494"/>
            <a:ext cx="1461820" cy="142891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389811" y="-177134"/>
            <a:ext cx="2042047" cy="1998737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7272" y="4527970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92282" y="2002336"/>
            <a:ext cx="2262516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FF49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="" xmlns:a16="http://schemas.microsoft.com/office/drawing/2014/main" id="{C9A10510-73D6-48FC-9336-FA1260DCA4BA}"/>
              </a:ext>
            </a:extLst>
          </p:cNvPr>
          <p:cNvSpPr/>
          <p:nvPr/>
        </p:nvSpPr>
        <p:spPr>
          <a:xfrm>
            <a:off x="4114057" y="1573815"/>
            <a:ext cx="6931778" cy="3392247"/>
          </a:xfrm>
          <a:prstGeom prst="hex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51419"/>
            <a:ext cx="1240971" cy="8490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048" flipH="1">
            <a:off x="2246628" y="4198459"/>
            <a:ext cx="2315443" cy="2100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owchart: Document 7"/>
          <p:cNvSpPr/>
          <p:nvPr/>
        </p:nvSpPr>
        <p:spPr>
          <a:xfrm>
            <a:off x="4827005" y="2230085"/>
            <a:ext cx="5565914" cy="2232410"/>
          </a:xfrm>
          <a:prstGeom prst="flowChartDocument">
            <a:avLst/>
          </a:prstGeom>
          <a:solidFill>
            <a:srgbClr val="EEF1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THỦ THƯ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0" i="0" dirty="0" smtClean="0">
                <a:solidFill>
                  <a:srgbClr val="000000"/>
                </a:solidFill>
                <a:effectLst/>
                <a:latin typeface="OpenSans"/>
              </a:rPr>
              <a:t>Là người quản lí sách ở thư viện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OpenSans"/>
              </a:rPr>
            </a:br>
            <a:r>
              <a:rPr lang="en-US" sz="2400" dirty="0">
                <a:solidFill>
                  <a:srgbClr val="000000"/>
                </a:solidFill>
                <a:latin typeface="OpenSans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OpenSans"/>
              </a:rPr>
            </a:b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57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7355" y="1417848"/>
            <a:ext cx="9894626" cy="50928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7385" y="1822448"/>
            <a:ext cx="908940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Buổi chiều, mẹ về. Thấy con chưa làm được gì, mẹ bảo: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hãy đi theo mẹ xem hôm nay mọi người làm được những gì.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đưa cậu đến bên một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 thóc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và nói: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Buổi sáng, những hạt thóc còn nằm trên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lúa.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lái máy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 đập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việc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ngày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có đống thóc này.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Sau đó, hai mẹ con vào thư viện. Bác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thư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lên cái giá lớn đầy sách: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Đây là những cuốn sách mọi người đã đọc hôm nay.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hiểu mình đã để một ngày trôi qua hoài phí.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9613" y="857057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67385" y="1832448"/>
            <a:ext cx="450377" cy="431057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4413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1801505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446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7355" y="641443"/>
            <a:ext cx="9894626" cy="59094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9964" y="1347366"/>
            <a:ext cx="908940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Mẹ đánh thức cậu con trai dậy và dặn: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Hôm nay, con hãy trồng một cái cây và đọc quyển truyện này nhé!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đi rồi, cậu bé lại nằm xuống và thiếp đi. Khi cậu tỉnh dậy, Mặt Trời đã lên cao. Cậu muốn bắt tay vào việc nhưng lại nghĩ: “Mình còn cả một ngày mà.”. Sau một hồi chạy nhảy ngoài vườn, cậu lại ngồi nghỉ, quên hẳn lời mẹ dặn.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Buổi chiều, mẹ về. Thấy con chưa làm được gì, mẹ bảo: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hãy đi theo mẹ xem hôm nay mọi người làm được những gì.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đưa cậu đến bên một đống thóc lớn và nói: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Buổi sáng, những hạt thóc còn nằm trên bông lúa. Cô lái máy gặt đập đã làm việc suốt ngày để có đống thóc này.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đó, hai mẹ con vào thư viện. Bác thủ thư chỉ lên cái giá lớn đầy sách: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Đây là những cuốn sách mọi người đã đọc hôm nay.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hiểu mình đã để một ngày trôi qua hoài phí.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9613" y="857057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99034" y="1347366"/>
            <a:ext cx="466271" cy="4588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99034" y="3499499"/>
            <a:ext cx="450377" cy="431057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34402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-217956"/>
            <a:ext cx="12725400" cy="428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530342" y="1267130"/>
            <a:ext cx="5664715" cy="14810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6593" y="1715277"/>
            <a:ext cx="517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</a:rPr>
              <a:t>XE BUÝT </a:t>
            </a:r>
            <a:r>
              <a:rPr lang="vi-VN" sz="3200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</a:rPr>
              <a:t>YÊU THƯƠNG</a:t>
            </a:r>
            <a:endParaRPr lang="en-US" sz="32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4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8567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Mẹ dặn cậu bé làm gì?</a:t>
            </a:r>
            <a:endParaRPr lang="en-US" sz="36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6365" y="1519569"/>
            <a:ext cx="3090222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A. Dọn dẹp nhà cửa.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91493" y="1531165"/>
            <a:ext cx="3802947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C. Trồng cây và đọc truyện.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2005" y="1531165"/>
            <a:ext cx="4234070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B. Nhổ cỏ trong vườn.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1241956" y="2988346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23396" y="2230965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4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9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39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7776" y="133350"/>
            <a:ext cx="7160938" cy="86455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480" y="365125"/>
            <a:ext cx="6174815" cy="18637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TÁO ĐỘC</a:t>
            </a:r>
            <a:endParaRPr lang="en-US" sz="115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57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39" y="152402"/>
            <a:ext cx="789052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600" b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 sao cậu bé không làm được việc gì?</a:t>
            </a:r>
            <a:endParaRPr lang="en-US" sz="36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9053" y="1756400"/>
            <a:ext cx="311757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A. Vì cậu bé không thích làm việc.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28661" y="1756400"/>
            <a:ext cx="3815325" cy="16160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cậu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cả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cần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vội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80969" y="1756400"/>
            <a:ext cx="3726467" cy="15963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C. </a:t>
            </a:r>
            <a:r>
              <a:rPr lang="vi-VN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Vì cậu bé không muốn làm theo lời mẹ.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524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508125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8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Mẹ đã làm gì để cậu bé thấy hôm đó mọi người đã làm được rất nhiều việc?</a:t>
            </a:r>
            <a:endParaRPr lang="en-US" sz="32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0505" y="1551436"/>
            <a:ext cx="3344007" cy="111556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A.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Mẹ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kể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lại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cho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cậu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nghe</a:t>
            </a:r>
            <a:r>
              <a:rPr lang="en-US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endParaRPr lang="en-US" sz="3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72677" y="1551435"/>
            <a:ext cx="3919322" cy="11155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4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C. Mẹ </a:t>
            </a:r>
            <a:r>
              <a:rPr lang="vi-VN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đưa cậu bé đi quan sát thực tế.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04286" y="1562100"/>
            <a:ext cx="3978632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400" b="1" dirty="0" smtClean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B. </a:t>
            </a:r>
            <a:r>
              <a:rPr lang="vi-VN" sz="3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Mẹ đưa cậu bé ra cánh đồng</a:t>
            </a:r>
            <a:endParaRPr lang="en-US" sz="3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1662585" y="2975106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51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8567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 cùng, cậu bé đã hiểu ra điều gì?</a:t>
            </a:r>
            <a:endParaRPr lang="en-US" sz="3600" b="1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8536" y="1637237"/>
            <a:ext cx="3458907" cy="12543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C. Mọi người làm được rất nhiều việc.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261" y="1637237"/>
            <a:ext cx="3625539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A. Đã để một ngày trôi qua hoài phí.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04061" y="1637238"/>
            <a:ext cx="3473139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B. Một này thật dài.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1325781" y="28194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5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9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998763" y="223347"/>
            <a:ext cx="6499274" cy="24911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73140" y="407095"/>
            <a:ext cx="58943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 TỚ CẢM ƠN TẤT CẢ CÁC BẠN HỌC SINH NHA ! </a:t>
            </a:r>
            <a:endParaRPr lang="en-US" sz="4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5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534" y="95533"/>
            <a:ext cx="2101756" cy="5459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4" y="168433"/>
            <a:ext cx="1776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87355" y="714344"/>
            <a:ext cx="9894626" cy="58365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9964" y="1347366"/>
            <a:ext cx="908940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Mẹ đánh thức cậu con trai dậy và dặn: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Hôm nay, con hãy trồng một cái cây và đọc quyển truyện này nhé!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đi rồi, cậu bé lại nằm xuống và thiếp đi. Khi cậu tỉnh dậy, Mặt Trời đã lên cao. Cậu muốn bắt tay vào việc nhưng lại nghĩ: “Mình còn cả một ngày mà.”. Sau một hồi chạy nhảy ngoài vườn, cậu lại ngồi nghỉ, quên hẳn lời mẹ dặn.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Buổi chiều, mẹ về. Thấy con chưa làm được gì, mẹ bảo: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hãy đi theo mẹ xem hôm nay mọi người làm được những gì.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đưa cậu đến bên một đống thóc lớn và nói: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Buổi sáng, những hạt thóc còn nằm trên bông lúa. Cô lái máy gặt đập đã làm việc suốt ngày để có đống thóc này.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đó, hai mẹ con vào thư viện. Bác thủ thư chỉ lên cái giá lớn đầy sách: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Đây là những cuốn sách mọi người đã đọc hôm nay.</a:t>
            </a:r>
          </a:p>
          <a:p>
            <a:pPr algn="just"/>
            <a:r>
              <a:rPr lang="vi-VN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hiểu mình đã để một ngày trôi qua hoài phí.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9613" y="857057"/>
            <a:ext cx="41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HOÀI PHÍ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99034" y="1347366"/>
            <a:ext cx="466271" cy="4588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US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99034" y="3499499"/>
            <a:ext cx="450377" cy="431057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b="1" kern="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9840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FF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595332" y="390494"/>
            <a:ext cx="1461820" cy="142891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389811" y="-177134"/>
            <a:ext cx="2042047" cy="1998737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7272" y="4527970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77057" y="1991902"/>
            <a:ext cx="2262516" cy="2109019"/>
            <a:chOff x="142642" y="1982647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42642" y="1982647"/>
              <a:ext cx="2109019" cy="2109019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9548" y="2448668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altLang="zh-CN" sz="3600" b="1" dirty="0">
                  <a:solidFill>
                    <a:srgbClr val="ED7D31">
                      <a:lumMod val="50000"/>
                    </a:srgb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 HỎI 1</a:t>
              </a:r>
              <a:endParaRPr lang="zh-CN" alt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FF49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="" xmlns:a16="http://schemas.microsoft.com/office/drawing/2014/main" id="{C9A10510-73D6-48FC-9336-FA1260DCA4BA}"/>
              </a:ext>
            </a:extLst>
          </p:cNvPr>
          <p:cNvSpPr/>
          <p:nvPr/>
        </p:nvSpPr>
        <p:spPr>
          <a:xfrm>
            <a:off x="3992918" y="1434042"/>
            <a:ext cx="6931778" cy="3392247"/>
          </a:xfrm>
          <a:prstGeom prst="hex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51419"/>
            <a:ext cx="1240971" cy="8490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048" flipH="1">
            <a:off x="2246628" y="4198459"/>
            <a:ext cx="2315443" cy="2100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owchart: Document 7"/>
          <p:cNvSpPr/>
          <p:nvPr/>
        </p:nvSpPr>
        <p:spPr>
          <a:xfrm>
            <a:off x="4748808" y="2110986"/>
            <a:ext cx="5565914" cy="2232410"/>
          </a:xfrm>
          <a:prstGeom prst="flowChartDocument">
            <a:avLst/>
          </a:prstGeom>
          <a:solidFill>
            <a:srgbClr val="EEF1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5533" y="95533"/>
            <a:ext cx="3753135" cy="545911"/>
          </a:xfrm>
          <a:prstGeom prst="roundRect">
            <a:avLst/>
          </a:prstGeom>
          <a:solidFill>
            <a:srgbClr val="F0A22E">
              <a:lumMod val="60000"/>
              <a:lumOff val="40000"/>
            </a:srgbClr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534" y="183822"/>
            <a:ext cx="394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LUYỆN TẬP THEO VĂN BẢN ĐỌC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918794" y="2230353"/>
            <a:ext cx="5916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đậm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23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93219" y="1459870"/>
            <a:ext cx="5544978" cy="4346629"/>
          </a:xfrm>
          <a:prstGeom prst="roundRect">
            <a:avLst>
              <a:gd name="adj" fmla="val 31710"/>
            </a:avLst>
          </a:prstGeom>
          <a:solidFill>
            <a:srgbClr val="FFF49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C9A10510-73D6-48FC-9336-FA1260DCA4BA}"/>
              </a:ext>
            </a:extLst>
          </p:cNvPr>
          <p:cNvSpPr/>
          <p:nvPr/>
        </p:nvSpPr>
        <p:spPr>
          <a:xfrm>
            <a:off x="3952369" y="2311480"/>
            <a:ext cx="4626677" cy="2643408"/>
          </a:xfrm>
          <a:prstGeom prst="hex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4846" y="-191389"/>
            <a:ext cx="2225233" cy="2182557"/>
          </a:xfrm>
          <a:prstGeom prst="rect">
            <a:avLst/>
          </a:prstGeom>
        </p:spPr>
      </p:pic>
      <p:pic>
        <p:nvPicPr>
          <p:cNvPr id="10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7272" y="4527970"/>
            <a:ext cx="2396490" cy="2344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029" y="51419"/>
            <a:ext cx="1240971" cy="8490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06022" y="466107"/>
            <a:ext cx="5157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CÂU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98270" y="3217685"/>
            <a:ext cx="3734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4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FF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595332" y="390494"/>
            <a:ext cx="1461820" cy="142891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389811" y="-177134"/>
            <a:ext cx="2042047" cy="1998737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7272" y="4527970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77057" y="1991902"/>
            <a:ext cx="2262516" cy="2109019"/>
            <a:chOff x="142642" y="1982647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42642" y="1982647"/>
              <a:ext cx="2109019" cy="2109019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9548" y="2448668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altLang="zh-CN" sz="3600" b="1" dirty="0">
                  <a:solidFill>
                    <a:srgbClr val="ED7D31">
                      <a:lumMod val="50000"/>
                    </a:srgb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 HỎI </a:t>
              </a:r>
              <a:r>
                <a:rPr lang="vi-VN" altLang="zh-CN" sz="3600" b="1" dirty="0" smtClean="0">
                  <a:solidFill>
                    <a:srgbClr val="ED7D31">
                      <a:lumMod val="50000"/>
                    </a:srgb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2</a:t>
              </a:r>
              <a:endParaRPr lang="zh-CN" alt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FF49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="" xmlns:a16="http://schemas.microsoft.com/office/drawing/2014/main" id="{C9A10510-73D6-48FC-9336-FA1260DCA4BA}"/>
              </a:ext>
            </a:extLst>
          </p:cNvPr>
          <p:cNvSpPr/>
          <p:nvPr/>
        </p:nvSpPr>
        <p:spPr>
          <a:xfrm>
            <a:off x="3992918" y="1434042"/>
            <a:ext cx="6931778" cy="3392247"/>
          </a:xfrm>
          <a:prstGeom prst="hexag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51419"/>
            <a:ext cx="1240971" cy="8490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048" flipH="1">
            <a:off x="2246628" y="4198459"/>
            <a:ext cx="2315443" cy="2100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owchart: Document 7"/>
          <p:cNvSpPr/>
          <p:nvPr/>
        </p:nvSpPr>
        <p:spPr>
          <a:xfrm>
            <a:off x="4748808" y="2110986"/>
            <a:ext cx="5565914" cy="2232410"/>
          </a:xfrm>
          <a:prstGeom prst="flowChartDocument">
            <a:avLst/>
          </a:prstGeom>
          <a:solidFill>
            <a:srgbClr val="EEF1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5533" y="95533"/>
            <a:ext cx="3753135" cy="545911"/>
          </a:xfrm>
          <a:prstGeom prst="roundRect">
            <a:avLst/>
          </a:prstGeom>
          <a:solidFill>
            <a:srgbClr val="F0A22E">
              <a:lumMod val="60000"/>
              <a:lumOff val="40000"/>
            </a:srgbClr>
          </a:solidFill>
          <a:ln w="25400" cap="flat" cmpd="sng" algn="ctr">
            <a:solidFill>
              <a:srgbClr val="F0A22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534" y="183822"/>
            <a:ext cx="394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prstClr val="black"/>
                </a:solidFill>
              </a:rPr>
              <a:t>LUYỆN TẬP THEO VĂN BẢN ĐỌC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8808" y="2230353"/>
            <a:ext cx="57053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484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42878" y="174738"/>
            <a:ext cx="3609084" cy="214613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807" y="700420"/>
            <a:ext cx="2605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Củng cố </a:t>
            </a:r>
          </a:p>
          <a:p>
            <a:pPr algn="ctr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bài học</a:t>
            </a:r>
            <a:endParaRPr lang="en-US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016718" y="1272910"/>
            <a:ext cx="5322037" cy="2818472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0177" y="2019869"/>
            <a:ext cx="39651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nay?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79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9" grpId="0" animBg="1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320" y="2545220"/>
            <a:ext cx="10515600" cy="1325563"/>
          </a:xfrm>
        </p:spPr>
        <p:txBody>
          <a:bodyPr>
            <a:prstTxWarp prst="textArchUp">
              <a:avLst/>
            </a:prstTxWarp>
          </a:bodyPr>
          <a:lstStyle/>
          <a:p>
            <a:pPr algn="ctr"/>
            <a:r>
              <a:rPr lang="vi-VN" dirty="0" smtClean="0">
                <a:solidFill>
                  <a:schemeClr val="accent2">
                    <a:lumMod val="50000"/>
                  </a:schemeClr>
                </a:solidFill>
              </a:rPr>
              <a:t>Cảm ơn cô và các bạn đã lắng nghe </a:t>
            </a:r>
            <a:br>
              <a:rPr lang="vi-VN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vi-VN" dirty="0" smtClean="0">
                <a:solidFill>
                  <a:schemeClr val="accent2">
                    <a:lumMod val="50000"/>
                  </a:schemeClr>
                </a:solidFill>
              </a:rPr>
              <a:t>phần tập giảng của nhóm em !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0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0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"/>
    </mc:Choice>
    <mc:Fallback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bg2">
                <a:lumMod val="25000"/>
              </a:schemeClr>
            </a:gs>
            <a:gs pos="75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48" y="-402889"/>
            <a:ext cx="8822989" cy="88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1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">
        <p14:flash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chemeClr val="bg2">
                <a:lumMod val="25000"/>
              </a:schemeClr>
            </a:gs>
            <a:gs pos="75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7512466" y="-451869"/>
            <a:ext cx="7360066" cy="730144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37" y="133349"/>
            <a:ext cx="7467125" cy="7467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05" y="3198855"/>
            <a:ext cx="599894" cy="66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8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64088 0.019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chemeClr val="bg2">
                <a:lumMod val="25000"/>
              </a:schemeClr>
            </a:gs>
            <a:gs pos="75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7587530" y="-303123"/>
            <a:ext cx="7587530" cy="7399247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2177" y="415170"/>
            <a:ext cx="5273368" cy="6366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2553871" y="3984674"/>
            <a:ext cx="3402452" cy="31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3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59 0.00833 L 0.78972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1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2 0.01898 L 1.72982 0.0226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99560" cy="2472397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</a:rPr>
              <a:t>Bạch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Tuyết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</a:p>
          <a:p>
            <a:pPr algn="ctr"/>
            <a:r>
              <a:rPr lang="en-US" sz="3600" dirty="0" err="1">
                <a:solidFill>
                  <a:prstClr val="white"/>
                </a:solidFill>
              </a:rPr>
              <a:t>Ngươi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sẽ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phải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ăn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quả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táo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độc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này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của</a:t>
            </a:r>
            <a:r>
              <a:rPr lang="en-US" sz="3600" dirty="0">
                <a:solidFill>
                  <a:prstClr val="white"/>
                </a:solidFill>
              </a:rPr>
              <a:t> ta 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8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">
        <p14:flash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</a:rPr>
              <a:t>Gọi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Bạch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Tuyết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vào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đây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cho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>
                <a:solidFill>
                  <a:prstClr val="white"/>
                </a:solidFill>
              </a:rPr>
              <a:t>ta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5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1880</Words>
  <Application>Microsoft Office PowerPoint</Application>
  <PresentationFormat>Widescreen</PresentationFormat>
  <Paragraphs>187</Paragraphs>
  <Slides>39</Slides>
  <Notes>17</Notes>
  <HiddenSlides>0</HiddenSlides>
  <MMClips>24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39</vt:i4>
      </vt:variant>
    </vt:vector>
  </HeadingPairs>
  <TitlesOfParts>
    <vt:vector size="74" baseType="lpstr">
      <vt:lpstr>Microsoft YaHei</vt:lpstr>
      <vt:lpstr>SimSun</vt:lpstr>
      <vt:lpstr>.VnTime</vt:lpstr>
      <vt:lpstr>Arial</vt:lpstr>
      <vt:lpstr>Arial-Rounded</vt:lpstr>
      <vt:lpstr>Calibri</vt:lpstr>
      <vt:lpstr>Calibri Light</vt:lpstr>
      <vt:lpstr>Franklin Gothic Book</vt:lpstr>
      <vt:lpstr>Franklin Gothic Medium</vt:lpstr>
      <vt:lpstr>OpenSans</vt:lpstr>
      <vt:lpstr>Tahoma</vt:lpstr>
      <vt:lpstr>Times New Roman</vt:lpstr>
      <vt:lpstr>UTM Avo</vt:lpstr>
      <vt:lpstr>VNI-Avo</vt:lpstr>
      <vt:lpstr>Wingdings 2</vt:lpstr>
      <vt:lpstr>等线</vt:lpstr>
      <vt:lpstr>Trek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NỀN 5</vt:lpstr>
      <vt:lpstr>14_Office Theme</vt:lpstr>
      <vt:lpstr>15_Office Theme</vt:lpstr>
      <vt:lpstr>1_NỀN 5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cô và các bạn đã lắng nghe  phần tập giảng của nhóm em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Microsoft account</dc:creator>
  <cp:lastModifiedBy>Microsoft account</cp:lastModifiedBy>
  <cp:revision>25</cp:revision>
  <dcterms:created xsi:type="dcterms:W3CDTF">2022-02-15T07:13:52Z</dcterms:created>
  <dcterms:modified xsi:type="dcterms:W3CDTF">2022-02-15T18:47:42Z</dcterms:modified>
</cp:coreProperties>
</file>