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5" r:id="rId2"/>
    <p:sldMasterId id="2147483688" r:id="rId3"/>
  </p:sldMasterIdLst>
  <p:notesMasterIdLst>
    <p:notesMasterId r:id="rId23"/>
  </p:notesMasterIdLst>
  <p:sldIdLst>
    <p:sldId id="334" r:id="rId4"/>
    <p:sldId id="335" r:id="rId5"/>
    <p:sldId id="322" r:id="rId6"/>
    <p:sldId id="323" r:id="rId7"/>
    <p:sldId id="324" r:id="rId8"/>
    <p:sldId id="329" r:id="rId9"/>
    <p:sldId id="327" r:id="rId10"/>
    <p:sldId id="330" r:id="rId11"/>
    <p:sldId id="336" r:id="rId12"/>
    <p:sldId id="337" r:id="rId13"/>
    <p:sldId id="316" r:id="rId14"/>
    <p:sldId id="317" r:id="rId15"/>
    <p:sldId id="318" r:id="rId16"/>
    <p:sldId id="313" r:id="rId17"/>
    <p:sldId id="314" r:id="rId18"/>
    <p:sldId id="333" r:id="rId19"/>
    <p:sldId id="319" r:id="rId20"/>
    <p:sldId id="321" r:id="rId21"/>
    <p:sldId id="320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46B"/>
    <a:srgbClr val="EA883E"/>
    <a:srgbClr val="E87A28"/>
    <a:srgbClr val="865B3E"/>
    <a:srgbClr val="F29A5B"/>
    <a:srgbClr val="C8D85B"/>
    <a:srgbClr val="B09277"/>
    <a:srgbClr val="B09278"/>
    <a:srgbClr val="A6C0A4"/>
    <a:srgbClr val="F7E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1" autoAdjust="0"/>
    <p:restoredTop sz="94414" autoAdjust="0"/>
  </p:normalViewPr>
  <p:slideViewPr>
    <p:cSldViewPr snapToGrid="0" showGuides="1">
      <p:cViewPr>
        <p:scale>
          <a:sx n="69" d="100"/>
          <a:sy n="69" d="100"/>
        </p:scale>
        <p:origin x="-1262" y="-379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4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4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  <a:prstGeom prst="rect">
            <a:avLst/>
          </a:prstGeom>
        </p:spPr>
        <p:txBody>
          <a:bodyPr lIns="68516" tIns="34258" rIns="68516" bIns="34258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566"/>
          </a:xfrm>
          <a:prstGeom prst="rect">
            <a:avLst/>
          </a:prstGeom>
        </p:spPr>
        <p:txBody>
          <a:bodyPr lIns="68516" tIns="34258" rIns="68516" bIns="3425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4829"/>
            <a:ext cx="2844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244829"/>
            <a:ext cx="3860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4829"/>
            <a:ext cx="2844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497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0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8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1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8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7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0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2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7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6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2022/11/11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6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16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701" r:id="rId13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67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33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0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3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11" Type="http://schemas.openxmlformats.org/officeDocument/2006/relationships/image" Target="../media/image10.png"/><Relationship Id="rId5" Type="http://schemas.openxmlformats.org/officeDocument/2006/relationships/image" Target="../media/image20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394857" y="2000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2600" b="1" dirty="0" smtClean="0">
                <a:solidFill>
                  <a:srgbClr val="FF0066"/>
                </a:solidFill>
                <a:latin typeface="Times New Roman" pitchFamily="18" charset="0"/>
              </a:rPr>
              <a:t>HỌC XUÂN GIANG</a:t>
            </a:r>
            <a:endParaRPr lang="en-US" altLang="en-US" sz="26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050695" y="7429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83674" y="846771"/>
            <a:ext cx="371004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484742" y="2971800"/>
            <a:ext cx="10987786" cy="129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27: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GIẢM MỘT SỐ ĐI MỘT SỐ LẦN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.(T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3249977" y="4916567"/>
            <a:ext cx="6630010" cy="97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              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Vũ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Hân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 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  3A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415642" y="1277065"/>
            <a:ext cx="9098220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1123"/>
            <a:ext cx="896732" cy="11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1" y="5191688"/>
            <a:ext cx="831809" cy="6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9443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1123"/>
            <a:ext cx="896732" cy="11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1" y="5191688"/>
            <a:ext cx="831809" cy="6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2303593" y="876542"/>
            <a:ext cx="8185533" cy="4389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5266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6531" y="518091"/>
            <a:ext cx="11159412" cy="5637133"/>
          </a:xfrm>
          <a:prstGeom prst="roundRect">
            <a:avLst>
              <a:gd name="adj" fmla="val 13970"/>
            </a:avLst>
          </a:prstGeom>
          <a:solidFill>
            <a:schemeClr val="bg1">
              <a:alpha val="71000"/>
            </a:schemeClr>
          </a:solidFill>
          <a:ln w="4445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600" dirty="0" err="1" smtClean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0" b="97872" l="5009" r="38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2" t="50000" r="61717"/>
          <a:stretch/>
        </p:blipFill>
        <p:spPr bwMode="auto">
          <a:xfrm>
            <a:off x="1117021" y="859804"/>
            <a:ext cx="4929216" cy="276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936" b="100000" l="38462" r="66547">
                        <a14:foregroundMark x1="46333" y1="45745" x2="54204" y2="3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25234" r="33307"/>
          <a:stretch/>
        </p:blipFill>
        <p:spPr bwMode="auto">
          <a:xfrm flipH="1">
            <a:off x="5922002" y="1489158"/>
            <a:ext cx="2631233" cy="253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532" b="98404" l="64937" r="98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84" t="50000" r="2074"/>
          <a:stretch/>
        </p:blipFill>
        <p:spPr bwMode="auto">
          <a:xfrm>
            <a:off x="1117021" y="859804"/>
            <a:ext cx="4929216" cy="285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04" b="100000" l="38462" r="66905">
                        <a14:foregroundMark x1="46333" y1="45745" x2="54204" y2="37766"/>
                        <a14:foregroundMark x1="62075" y1="43617" x2="64758" y2="46277"/>
                        <a14:foregroundMark x1="64758" y1="46277" x2="66905" y2="42553"/>
                        <a14:foregroundMark x1="66011" y1="41489" x2="66190" y2="33511"/>
                        <a14:foregroundMark x1="66190" y1="33511" x2="63685" y2="31383"/>
                        <a14:foregroundMark x1="63685" y1="31383" x2="60644" y2="38830"/>
                        <a14:foregroundMark x1="61002" y1="39362" x2="61717" y2="39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07" t="25234" r="33307" b="46634"/>
          <a:stretch/>
        </p:blipFill>
        <p:spPr bwMode="auto">
          <a:xfrm flipH="1">
            <a:off x="5922001" y="1507819"/>
            <a:ext cx="684072" cy="95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87" b="40426" l="46869" r="81216">
                        <a14:foregroundMark x1="46333" y1="45745" x2="54204" y2="37766"/>
                        <a14:foregroundMark x1="62075" y1="43617" x2="64758" y2="46277"/>
                        <a14:foregroundMark x1="64758" y1="46277" x2="66905" y2="42553"/>
                        <a14:foregroundMark x1="66011" y1="41489" x2="66190" y2="33511"/>
                        <a14:foregroundMark x1="66190" y1="33511" x2="63685" y2="31383"/>
                        <a14:foregroundMark x1="63685" y1="31383" x2="60644" y2="38830"/>
                        <a14:foregroundMark x1="61002" y1="39362" x2="61717" y2="39362"/>
                        <a14:foregroundMark x1="51342" y1="12766" x2="60644" y2="12234"/>
                        <a14:foregroundMark x1="60644" y1="12234" x2="72987" y2="11702"/>
                        <a14:foregroundMark x1="72987" y1="11702" x2="76744" y2="12234"/>
                        <a14:foregroundMark x1="76744" y1="12234" x2="77460" y2="16489"/>
                        <a14:foregroundMark x1="77460" y1="16489" x2="77102" y2="21809"/>
                        <a14:foregroundMark x1="77102" y1="21809" x2="71735" y2="24468"/>
                        <a14:foregroundMark x1="71735" y1="24468" x2="61360" y2="25000"/>
                        <a14:foregroundMark x1="50805" y1="13830" x2="49732" y2="21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0" t="1270" r="20841" b="69204"/>
          <a:stretch/>
        </p:blipFill>
        <p:spPr bwMode="auto">
          <a:xfrm>
            <a:off x="7834061" y="690465"/>
            <a:ext cx="3616406" cy="126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391833" y="4050026"/>
            <a:ext cx="774440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45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r>
              <a:rPr kumimoji="0" lang="vi-VN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ài toán:</a:t>
            </a:r>
            <a:r>
              <a:rPr kumimoji="0" lang="en-US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Lúc</a:t>
            </a: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đầu</a:t>
            </a: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6 con </a:t>
            </a:r>
            <a:r>
              <a:rPr kumimoji="0" lang="en-US" sz="3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thỏ</a:t>
            </a:r>
            <a:r>
              <a:rPr kumimoji="0" lang="vi-VN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Sau đó </a:t>
            </a:r>
            <a:r>
              <a:rPr kumimoji="0" lang="vi-VN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giảm</a:t>
            </a: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32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thỏ</a:t>
            </a:r>
            <a:r>
              <a:rPr kumimoji="0" lang="vi-VN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vi-VN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 3 lần. Tính số thỏ còn lại?</a:t>
            </a:r>
            <a:endParaRPr kumimoji="0" lang="vi-VN" sz="4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otched Right Arrow 5"/>
          <p:cNvSpPr/>
          <p:nvPr/>
        </p:nvSpPr>
        <p:spPr>
          <a:xfrm>
            <a:off x="1117020" y="4544630"/>
            <a:ext cx="898391" cy="730379"/>
          </a:xfrm>
          <a:prstGeom prst="notchedRigh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938485" y="2642901"/>
            <a:ext cx="4662450" cy="3045484"/>
            <a:chOff x="723712" y="3109740"/>
            <a:chExt cx="4662450" cy="3045484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0909" y1="39130" x2="40909" y2="91304"/>
                          <a14:foregroundMark x1="40909" y1="91304" x2="60744" y2="93478"/>
                          <a14:foregroundMark x1="60744" y1="93478" x2="61570" y2="47826"/>
                          <a14:foregroundMark x1="95455" y1="12319" x2="95041" y2="26812"/>
                          <a14:foregroundMark x1="97934" y1="12319" x2="96694" y2="42029"/>
                          <a14:backgroundMark x1="65702" y1="95652" x2="68595" y2="67391"/>
                          <a14:backgroundMark x1="68595" y1="67391" x2="95041" y2="50725"/>
                          <a14:backgroundMark x1="43802" y1="4348" x2="96281" y2="5797"/>
                          <a14:backgroundMark x1="44628" y1="94203" x2="54959" y2="934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88"/>
            <a:stretch/>
          </p:blipFill>
          <p:spPr bwMode="auto">
            <a:xfrm>
              <a:off x="1903447" y="3109740"/>
              <a:ext cx="3482715" cy="3045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723712" y="3516719"/>
              <a:ext cx="1963506" cy="664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solidFill>
                    <a:srgbClr val="000000"/>
                  </a:solidFill>
                </a:rPr>
                <a:t>Lúc</a:t>
              </a:r>
              <a:r>
                <a:rPr lang="en-US" sz="2800" dirty="0" smtClean="0">
                  <a:solidFill>
                    <a:srgbClr val="000000"/>
                  </a:solidFill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</a:rPr>
                <a:t>đầu</a:t>
              </a:r>
              <a:r>
                <a:rPr lang="en-US" sz="2800" dirty="0" smtClean="0">
                  <a:solidFill>
                    <a:srgbClr val="000000"/>
                  </a:solidFill>
                </a:rPr>
                <a:t>: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3712" y="4919105"/>
              <a:ext cx="1963506" cy="664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solidFill>
                    <a:srgbClr val="000000"/>
                  </a:solidFill>
                </a:rPr>
                <a:t>Lúc</a:t>
              </a:r>
              <a:r>
                <a:rPr lang="en-US" sz="2800" dirty="0" smtClean="0">
                  <a:solidFill>
                    <a:srgbClr val="000000"/>
                  </a:solidFill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</a:rPr>
                <a:t>sau</a:t>
              </a:r>
              <a:r>
                <a:rPr lang="en-US" sz="2800" dirty="0" smtClean="0">
                  <a:solidFill>
                    <a:srgbClr val="000000"/>
                  </a:solidFill>
                </a:rPr>
                <a:t>: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600935" y="3047017"/>
            <a:ext cx="626395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/>
              <a:t>6 : 3 = </a:t>
            </a:r>
            <a:r>
              <a:rPr lang="en-US" sz="4000" dirty="0" smtClean="0"/>
              <a:t>2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/>
              <a:t>6 </a:t>
            </a:r>
            <a:r>
              <a:rPr lang="en-US" sz="3200" dirty="0"/>
              <a:t>con </a:t>
            </a:r>
            <a:r>
              <a:rPr lang="en-US" sz="3200" dirty="0" err="1"/>
              <a:t>thỏ</a:t>
            </a:r>
            <a:r>
              <a:rPr lang="en-US" sz="3200" dirty="0"/>
              <a:t> </a:t>
            </a:r>
            <a:r>
              <a:rPr lang="en-US" sz="3200" dirty="0" err="1"/>
              <a:t>giảm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smtClean="0"/>
              <a:t>3 </a:t>
            </a:r>
            <a:r>
              <a:rPr lang="en-US" sz="3200" dirty="0" err="1" smtClean="0"/>
              <a:t>lần</a:t>
            </a:r>
            <a:r>
              <a:rPr lang="en-US" sz="320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/>
              <a:t>còn</a:t>
            </a:r>
            <a:r>
              <a:rPr lang="en-US" sz="3200" dirty="0" smtClean="0"/>
              <a:t> </a:t>
            </a:r>
            <a:r>
              <a:rPr lang="en-US" sz="3200" dirty="0"/>
              <a:t>2 con </a:t>
            </a:r>
            <a:r>
              <a:rPr lang="en-US" sz="3200" dirty="0" err="1"/>
              <a:t>thỏ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19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51E-6 8.04438E-7 L -2.5951E-6 -0.4889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457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31371E-6 8.04438E-7 L -2.31371E-6 -0.4835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6" grpId="0" animBg="1"/>
      <p:bldP spid="6" grpId="1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877" r="100000">
                        <a14:foregroundMark x1="50877" y1="45098" x2="57895" y2="62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1092" y="1399591"/>
            <a:ext cx="2438274" cy="4363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620278" y="1399591"/>
            <a:ext cx="7557794" cy="261257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Muốn giảm một số đi một số </a:t>
            </a:r>
            <a:r>
              <a:rPr lang="vi-VN" sz="3600" dirty="0" smtClean="0"/>
              <a:t>lần</a:t>
            </a:r>
            <a:r>
              <a:rPr lang="vi-VN" sz="3600" dirty="0"/>
              <a:t>, </a:t>
            </a:r>
            <a:endParaRPr lang="en-US" sz="3600" dirty="0" smtClean="0"/>
          </a:p>
          <a:p>
            <a:pPr algn="ctr"/>
            <a:r>
              <a:rPr lang="vi-VN" sz="3600" dirty="0" smtClean="0"/>
              <a:t>ta </a:t>
            </a:r>
            <a:r>
              <a:rPr lang="vi-VN" sz="3600" dirty="0"/>
              <a:t>lấy số đó chia cho số lần.</a:t>
            </a:r>
            <a:endParaRPr lang="en-US" sz="36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64" l="0" r="99649">
                        <a14:foregroundMark x1="17544" y1="12150" x2="27368" y2="8879"/>
                        <a14:foregroundMark x1="27368" y1="8879" x2="28070" y2="20561"/>
                        <a14:foregroundMark x1="28070" y1="20561" x2="20702" y2="39252"/>
                        <a14:foregroundMark x1="20702" y1="39252" x2="14737" y2="34579"/>
                        <a14:foregroundMark x1="14737" y1="34579" x2="22807" y2="29439"/>
                        <a14:foregroundMark x1="23158" y1="29439" x2="29825" y2="39252"/>
                        <a14:foregroundMark x1="29825" y1="39252" x2="19298" y2="43925"/>
                        <a14:foregroundMark x1="19298" y1="43925" x2="18246" y2="60748"/>
                        <a14:foregroundMark x1="18596" y1="61215" x2="15088" y2="84579"/>
                        <a14:foregroundMark x1="15088" y1="84579" x2="15088" y2="87850"/>
                        <a14:foregroundMark x1="15088" y1="87850" x2="15088" y2="87850"/>
                        <a14:foregroundMark x1="23158" y1="77570" x2="24561" y2="85514"/>
                        <a14:foregroundMark x1="24561" y1="85514" x2="24561" y2="87850"/>
                        <a14:foregroundMark x1="24561" y1="87850" x2="27018" y2="91121"/>
                        <a14:foregroundMark x1="28070" y1="91121" x2="33333" y2="90187"/>
                        <a14:foregroundMark x1="33333" y1="90187" x2="35789" y2="87850"/>
                        <a14:foregroundMark x1="35789" y1="87850" x2="35088" y2="83645"/>
                        <a14:foregroundMark x1="35088" y1="83645" x2="28421" y2="81308"/>
                        <a14:foregroundMark x1="28421" y1="81308" x2="25965" y2="81308"/>
                        <a14:foregroundMark x1="25965" y1="81308" x2="17193" y2="80374"/>
                        <a14:foregroundMark x1="17193" y1="80374" x2="9474" y2="83178"/>
                        <a14:foregroundMark x1="9474" y1="83178" x2="6316" y2="85047"/>
                        <a14:foregroundMark x1="6316" y1="85047" x2="6667" y2="87850"/>
                        <a14:foregroundMark x1="6667" y1="87850" x2="12281" y2="91121"/>
                        <a14:foregroundMark x1="12281" y1="91121" x2="17895" y2="91589"/>
                        <a14:foregroundMark x1="17895" y1="91589" x2="26316" y2="91589"/>
                        <a14:foregroundMark x1="36491" y1="21963" x2="51228" y2="10748"/>
                        <a14:foregroundMark x1="51228" y1="10748" x2="72982" y2="14953"/>
                        <a14:foregroundMark x1="72982" y1="14953" x2="83860" y2="13084"/>
                        <a14:foregroundMark x1="83860" y1="13084" x2="92982" y2="10280"/>
                        <a14:foregroundMark x1="92982" y1="10280" x2="88772" y2="2804"/>
                        <a14:foregroundMark x1="88772" y1="2804" x2="43860" y2="3271"/>
                        <a14:foregroundMark x1="43860" y1="3271" x2="40000" y2="8879"/>
                        <a14:foregroundMark x1="40000" y1="8879" x2="39649" y2="4206"/>
                        <a14:foregroundMark x1="39649" y1="4206" x2="39649" y2="10748"/>
                        <a14:foregroundMark x1="39649" y1="10748" x2="40000" y2="15888"/>
                        <a14:foregroundMark x1="40000" y1="15888" x2="45614" y2="8879"/>
                        <a14:foregroundMark x1="45614" y1="8879" x2="73684" y2="8879"/>
                        <a14:foregroundMark x1="73684" y1="8879" x2="45614" y2="16355"/>
                        <a14:foregroundMark x1="47018" y1="15421" x2="48772" y2="16355"/>
                        <a14:foregroundMark x1="48772" y1="16355" x2="46667" y2="16355"/>
                        <a14:foregroundMark x1="46667" y1="16355" x2="51930" y2="16355"/>
                        <a14:foregroundMark x1="51930" y1="16355" x2="62105" y2="16355"/>
                        <a14:foregroundMark x1="62105" y1="16355" x2="72632" y2="16822"/>
                        <a14:foregroundMark x1="72632" y1="16822" x2="91579" y2="15888"/>
                        <a14:foregroundMark x1="91579" y1="15888" x2="94035" y2="15421"/>
                        <a14:foregroundMark x1="94035" y1="15421" x2="93684" y2="3738"/>
                        <a14:foregroundMark x1="93684" y1="3738" x2="90877" y2="1869"/>
                        <a14:foregroundMark x1="90877" y1="1869" x2="40351" y2="1402"/>
                        <a14:foregroundMark x1="40351" y1="1402" x2="39298" y2="4673"/>
                        <a14:foregroundMark x1="39298" y1="4673" x2="48070" y2="7944"/>
                        <a14:foregroundMark x1="24912" y1="6542" x2="30526" y2="8879"/>
                        <a14:foregroundMark x1="30526" y1="8879" x2="32982" y2="13551"/>
                        <a14:foregroundMark x1="32632" y1="13551" x2="25614" y2="28505"/>
                        <a14:foregroundMark x1="24211" y1="28972" x2="24211" y2="55607"/>
                        <a14:foregroundMark x1="24211" y1="55607" x2="24561" y2="62617"/>
                        <a14:foregroundMark x1="24561" y1="62617" x2="24211" y2="6729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875"/>
          <a:stretch/>
        </p:blipFill>
        <p:spPr bwMode="auto">
          <a:xfrm>
            <a:off x="690465" y="1671709"/>
            <a:ext cx="2366904" cy="456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620278" y="1399591"/>
            <a:ext cx="7557794" cy="261257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</a:t>
            </a:r>
            <a:r>
              <a:rPr lang="vi-VN" sz="3600" dirty="0" smtClean="0"/>
              <a:t>uốn </a:t>
            </a:r>
            <a:r>
              <a:rPr lang="vi-VN" sz="3600" dirty="0"/>
              <a:t>giảm một số đi một số lần </a:t>
            </a:r>
            <a:endParaRPr lang="en-US" sz="3600" dirty="0" smtClean="0"/>
          </a:p>
          <a:p>
            <a:pPr algn="ctr"/>
            <a:r>
              <a:rPr lang="vi-VN" sz="3600" dirty="0" smtClean="0"/>
              <a:t>ta </a:t>
            </a:r>
            <a:r>
              <a:rPr lang="vi-VN" sz="3600" dirty="0"/>
              <a:t>làm thế nào?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674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4792139" y="2337891"/>
            <a:ext cx="3033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865B3E"/>
                </a:solidFill>
                <a:latin typeface="Arial Black" panose="020B0A04020102020204" pitchFamily="34" charset="0"/>
              </a:rPr>
              <a:t>03</a:t>
            </a:r>
            <a:endParaRPr lang="zh-CN" altLang="en-US" sz="4400" dirty="0">
              <a:solidFill>
                <a:srgbClr val="865B3E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91E2F301-64C4-4CDE-B909-B4A9737784F3}"/>
              </a:ext>
            </a:extLst>
          </p:cNvPr>
          <p:cNvSpPr txBox="1"/>
          <p:nvPr/>
        </p:nvSpPr>
        <p:spPr>
          <a:xfrm>
            <a:off x="4142792" y="3243811"/>
            <a:ext cx="4329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865B3E"/>
                </a:solidFill>
                <a:latin typeface="微软雅黑"/>
                <a:ea typeface="微软雅黑"/>
              </a:rPr>
              <a:t>HOẠT ĐỘNG</a:t>
            </a:r>
            <a:endParaRPr lang="zh-CN" altLang="en-US" sz="4400" dirty="0">
              <a:solidFill>
                <a:srgbClr val="865B3E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151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1"/>
          <p:cNvSpPr/>
          <p:nvPr/>
        </p:nvSpPr>
        <p:spPr>
          <a:xfrm>
            <a:off x="885017" y="391503"/>
            <a:ext cx="1082733" cy="78132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9" y="1297065"/>
            <a:ext cx="10711543" cy="42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812059" y="2248620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3175">
                  <a:noFill/>
                </a:ln>
                <a:solidFill>
                  <a:srgbClr val="FF0000"/>
                </a:solidFill>
              </a:rPr>
              <a:t>6</a:t>
            </a:r>
            <a:endParaRPr lang="en-US" sz="36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35" name="Rounded Rectangle 4"/>
          <p:cNvSpPr/>
          <p:nvPr/>
        </p:nvSpPr>
        <p:spPr>
          <a:xfrm>
            <a:off x="10508374" y="2248620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3175">
                  <a:noFill/>
                </a:ln>
                <a:solidFill>
                  <a:srgbClr val="FF0000"/>
                </a:solidFill>
              </a:rPr>
              <a:t>28</a:t>
            </a:r>
            <a:endParaRPr lang="en-US" sz="32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36" name="Rounded Rectangle 4"/>
          <p:cNvSpPr/>
          <p:nvPr/>
        </p:nvSpPr>
        <p:spPr>
          <a:xfrm>
            <a:off x="3081675" y="4437639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3175">
                  <a:noFill/>
                </a:ln>
                <a:solidFill>
                  <a:srgbClr val="FF0000"/>
                </a:solidFill>
              </a:rPr>
              <a:t>68</a:t>
            </a:r>
            <a:endParaRPr lang="en-US" sz="32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37" name="Rounded Rectangle 4"/>
          <p:cNvSpPr/>
          <p:nvPr/>
        </p:nvSpPr>
        <p:spPr>
          <a:xfrm>
            <a:off x="6812058" y="4441823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3175">
                  <a:noFill/>
                </a:ln>
                <a:solidFill>
                  <a:srgbClr val="FF0000"/>
                </a:solidFill>
              </a:rPr>
              <a:t>8</a:t>
            </a:r>
            <a:endParaRPr lang="en-US" sz="36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38" name="Rounded Rectangle 4"/>
          <p:cNvSpPr/>
          <p:nvPr/>
        </p:nvSpPr>
        <p:spPr>
          <a:xfrm>
            <a:off x="10508373" y="4441823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3175">
                  <a:noFill/>
                </a:ln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198" y="42774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6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五边形 29"/>
          <p:cNvSpPr/>
          <p:nvPr/>
        </p:nvSpPr>
        <p:spPr>
          <a:xfrm flipH="1">
            <a:off x="1112653" y="281851"/>
            <a:ext cx="10198220" cy="1388042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Nam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42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nhãn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vở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Sau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cho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bạn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một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nhãn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vở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nhãn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vở</a:t>
            </a:r>
            <a:endParaRPr lang="en-US" altLang="zh-CN" sz="2400" b="1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còn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lại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của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Nam so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với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lúc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đầu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giảm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lần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Hỏi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Nam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còn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lại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bao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nhiêu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nhãn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vở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?</a:t>
            </a:r>
            <a:endParaRPr lang="zh-CN" altLang="en-US" sz="2000" b="1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7" name="AutoShape 2" descr="Hình ảnh giỏ rơm đựng trứng gà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55216" y="1963141"/>
            <a:ext cx="0" cy="4089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6382" y="2154068"/>
            <a:ext cx="7305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42 : 3 = 14 (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14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9398" y="2216535"/>
            <a:ext cx="4886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800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398" y="3235011"/>
            <a:ext cx="4886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375" y="4215361"/>
            <a:ext cx="4886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0000"/>
                </a:solidFill>
              </a:rPr>
              <a:t>: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29287" y="3601491"/>
            <a:ext cx="3070749" cy="221877"/>
            <a:chOff x="1801504" y="3671046"/>
            <a:chExt cx="3070749" cy="221877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801504" y="3775402"/>
              <a:ext cx="102358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801504" y="3671046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825087" y="3775402"/>
              <a:ext cx="102358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825087" y="3671046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848670" y="3775402"/>
              <a:ext cx="102358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48670" y="3671046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872253" y="3671046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129287" y="4558966"/>
            <a:ext cx="1023583" cy="221877"/>
            <a:chOff x="1801504" y="4424081"/>
            <a:chExt cx="1023583" cy="22187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801504" y="4528437"/>
              <a:ext cx="102358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801504" y="4424081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25087" y="4424081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Left Brace 26"/>
          <p:cNvSpPr/>
          <p:nvPr/>
        </p:nvSpPr>
        <p:spPr>
          <a:xfrm rot="5400000">
            <a:off x="3595628" y="1937875"/>
            <a:ext cx="138064" cy="3070748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/>
          <p:cNvSpPr/>
          <p:nvPr/>
        </p:nvSpPr>
        <p:spPr>
          <a:xfrm rot="16200000">
            <a:off x="2526194" y="4437837"/>
            <a:ext cx="229771" cy="1023585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514268" y="2855611"/>
            <a:ext cx="2339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42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34103" y="5159080"/>
            <a:ext cx="177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?</a:t>
            </a:r>
            <a:r>
              <a:rPr lang="en-US" sz="2400" i="1" dirty="0" smtClean="0"/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762" y="386488"/>
            <a:ext cx="109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2:        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7" grpId="0" animBg="1"/>
      <p:bldP spid="28" grpId="0" animBg="1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5899" y="275422"/>
            <a:ext cx="760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</a:t>
            </a:r>
            <a:r>
              <a:rPr lang="en-US" dirty="0" err="1" smtClean="0"/>
              <a:t>Thứ</a:t>
            </a:r>
            <a:r>
              <a:rPr lang="en-US" dirty="0" smtClean="0"/>
              <a:t>  </a:t>
            </a:r>
            <a:r>
              <a:rPr lang="en-US" dirty="0" err="1" smtClean="0"/>
              <a:t>tư</a:t>
            </a:r>
            <a:r>
              <a:rPr lang="en-US" dirty="0" smtClean="0"/>
              <a:t>  </a:t>
            </a:r>
            <a:r>
              <a:rPr lang="en-US" dirty="0" err="1" smtClean="0"/>
              <a:t>ngày</a:t>
            </a:r>
            <a:r>
              <a:rPr lang="en-US" dirty="0" smtClean="0"/>
              <a:t> 16 </a:t>
            </a:r>
            <a:r>
              <a:rPr lang="en-US" dirty="0" err="1" smtClean="0"/>
              <a:t>tháng</a:t>
            </a:r>
            <a:r>
              <a:rPr lang="en-US" dirty="0" smtClean="0"/>
              <a:t> 11 </a:t>
            </a:r>
            <a:r>
              <a:rPr lang="en-US" dirty="0" err="1" smtClean="0"/>
              <a:t>năm</a:t>
            </a:r>
            <a:r>
              <a:rPr lang="en-US" dirty="0" smtClean="0"/>
              <a:t> 2022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23701" y="727113"/>
            <a:ext cx="3888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   </a:t>
            </a:r>
            <a:r>
              <a:rPr lang="en-US" sz="2400" dirty="0" err="1" smtClean="0"/>
              <a:t>Toán</a:t>
            </a:r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en-US" sz="2400" dirty="0" err="1" smtClean="0"/>
              <a:t>Giảm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đi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lần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85" y="1938969"/>
            <a:ext cx="6064673" cy="245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4"/>
          <p:cNvSpPr/>
          <p:nvPr/>
        </p:nvSpPr>
        <p:spPr>
          <a:xfrm>
            <a:off x="9081533" y="2379568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3175">
                  <a:noFill/>
                </a:ln>
                <a:solidFill>
                  <a:srgbClr val="FF0000"/>
                </a:solidFill>
              </a:rPr>
              <a:t>6</a:t>
            </a:r>
            <a:endParaRPr lang="en-US" sz="36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7" name="Rounded Rectangle 4"/>
          <p:cNvSpPr/>
          <p:nvPr/>
        </p:nvSpPr>
        <p:spPr>
          <a:xfrm>
            <a:off x="11193137" y="2339079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3175">
                  <a:noFill/>
                </a:ln>
                <a:solidFill>
                  <a:srgbClr val="FF0000"/>
                </a:solidFill>
              </a:rPr>
              <a:t>28</a:t>
            </a:r>
            <a:endParaRPr lang="en-US" sz="24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8" name="Rounded Rectangle 4"/>
          <p:cNvSpPr/>
          <p:nvPr/>
        </p:nvSpPr>
        <p:spPr>
          <a:xfrm>
            <a:off x="6955472" y="3706431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3175">
                  <a:noFill/>
                </a:ln>
                <a:solidFill>
                  <a:srgbClr val="FF0000"/>
                </a:solidFill>
              </a:rPr>
              <a:t>68</a:t>
            </a:r>
            <a:endParaRPr lang="en-US" sz="20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9" name="Rounded Rectangle 4"/>
          <p:cNvSpPr/>
          <p:nvPr/>
        </p:nvSpPr>
        <p:spPr>
          <a:xfrm>
            <a:off x="9081533" y="3642047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3175">
                  <a:noFill/>
                </a:ln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Rounded Rectangle 4"/>
          <p:cNvSpPr/>
          <p:nvPr/>
        </p:nvSpPr>
        <p:spPr>
          <a:xfrm>
            <a:off x="11193137" y="3642047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3175">
                  <a:noFill/>
                </a:ln>
                <a:solidFill>
                  <a:srgbClr val="FF0000"/>
                </a:solidFill>
              </a:rPr>
              <a:t>6</a:t>
            </a:r>
            <a:endParaRPr lang="en-US" sz="36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8847" y="4483867"/>
            <a:ext cx="4974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giải</a:t>
            </a:r>
            <a:r>
              <a:rPr lang="en-US" dirty="0" smtClean="0"/>
              <a:t>:</a:t>
            </a:r>
          </a:p>
          <a:p>
            <a:pPr algn="ctr"/>
            <a:r>
              <a:rPr lang="en-US" sz="2400" dirty="0" smtClean="0"/>
              <a:t>Nam </a:t>
            </a:r>
            <a:r>
              <a:rPr lang="en-US" sz="2400" dirty="0" err="1" smtClean="0"/>
              <a:t>còn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bi </a:t>
            </a:r>
            <a:r>
              <a:rPr lang="en-US" sz="2400" dirty="0" err="1" smtClean="0"/>
              <a:t>là</a:t>
            </a:r>
            <a:r>
              <a:rPr lang="en-US" sz="2400" dirty="0" smtClean="0"/>
              <a:t>:</a:t>
            </a:r>
          </a:p>
          <a:p>
            <a:pPr algn="ctr"/>
            <a:r>
              <a:rPr lang="en-US" sz="2400" dirty="0" smtClean="0"/>
              <a:t>        42 : 3 = 14 ( </a:t>
            </a:r>
            <a:r>
              <a:rPr lang="en-US" sz="2400" dirty="0" err="1" smtClean="0"/>
              <a:t>nhãn</a:t>
            </a:r>
            <a:r>
              <a:rPr lang="en-US" sz="2400" dirty="0" smtClean="0"/>
              <a:t> </a:t>
            </a:r>
            <a:r>
              <a:rPr lang="en-US" sz="2400" dirty="0" err="1" smtClean="0"/>
              <a:t>vở</a:t>
            </a:r>
            <a:r>
              <a:rPr lang="en-US" sz="2400" dirty="0" smtClean="0"/>
              <a:t>)</a:t>
            </a:r>
          </a:p>
          <a:p>
            <a:pPr algn="ctr"/>
            <a:r>
              <a:rPr lang="en-US" sz="2400" dirty="0" smtClean="0"/>
              <a:t>             </a:t>
            </a:r>
            <a:r>
              <a:rPr lang="en-US" sz="2400" dirty="0" err="1" smtClean="0"/>
              <a:t>Đáp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: 14 </a:t>
            </a:r>
            <a:r>
              <a:rPr lang="en-US" sz="2400" dirty="0" err="1" smtClean="0"/>
              <a:t>nhãn</a:t>
            </a:r>
            <a:r>
              <a:rPr lang="en-US" sz="2400" dirty="0" smtClean="0"/>
              <a:t> </a:t>
            </a:r>
            <a:r>
              <a:rPr lang="en-US" sz="2400" dirty="0" err="1" smtClean="0"/>
              <a:t>vở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04230" y="1938969"/>
            <a:ext cx="1685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1.Khám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4229" y="2600349"/>
            <a:ext cx="4616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Muốn</a:t>
            </a:r>
            <a:r>
              <a:rPr lang="en-US" b="1" dirty="0" smtClean="0"/>
              <a:t> </a:t>
            </a:r>
            <a:r>
              <a:rPr lang="en-US" b="1" dirty="0" err="1" smtClean="0"/>
              <a:t>giảm</a:t>
            </a:r>
            <a:r>
              <a:rPr lang="en-US" b="1" dirty="0" smtClean="0"/>
              <a:t> </a:t>
            </a:r>
            <a:r>
              <a:rPr lang="en-US" b="1" dirty="0" err="1" smtClean="0"/>
              <a:t>một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đi</a:t>
            </a:r>
            <a:r>
              <a:rPr lang="en-US" b="1" dirty="0" smtClean="0"/>
              <a:t> </a:t>
            </a:r>
            <a:r>
              <a:rPr lang="en-US" b="1" dirty="0" err="1" smtClean="0"/>
              <a:t>một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lần</a:t>
            </a:r>
            <a:r>
              <a:rPr lang="en-US" b="1" dirty="0" smtClean="0"/>
              <a:t>, ta </a:t>
            </a:r>
            <a:r>
              <a:rPr lang="en-US" b="1" dirty="0" err="1" smtClean="0"/>
              <a:t>lấy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đó</a:t>
            </a:r>
            <a:r>
              <a:rPr lang="en-US" b="1" dirty="0" smtClean="0"/>
              <a:t> chia </a:t>
            </a:r>
            <a:r>
              <a:rPr lang="en-US" b="1" dirty="0" err="1" smtClean="0"/>
              <a:t>cho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lần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420298" y="1693672"/>
            <a:ext cx="1" cy="4012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4822" y="3421499"/>
            <a:ext cx="180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2.Hoạt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86400" y="1675611"/>
            <a:ext cx="13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Bài</a:t>
            </a:r>
            <a:r>
              <a:rPr lang="en-US" dirty="0" smtClean="0"/>
              <a:t> 1: </a:t>
            </a:r>
            <a:r>
              <a:rPr lang="en-US" dirty="0" err="1" smtClean="0"/>
              <a:t>Số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20299" y="4461835"/>
            <a:ext cx="92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Bài</a:t>
            </a:r>
            <a:r>
              <a:rPr lang="en-US" dirty="0" smtClean="0"/>
              <a:t> 2: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=""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=""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=""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792139" y="2337891"/>
            <a:ext cx="3033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865B3E"/>
                </a:solidFill>
                <a:latin typeface="Arial Black" panose="020B0A04020102020204" pitchFamily="34" charset="0"/>
              </a:rPr>
              <a:t>04</a:t>
            </a:r>
            <a:endParaRPr lang="zh-CN" altLang="en-US" sz="4400" dirty="0">
              <a:solidFill>
                <a:srgbClr val="865B3E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=""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4367261" y="3243811"/>
            <a:ext cx="4094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865B3E"/>
                </a:solidFill>
                <a:latin typeface="微软雅黑"/>
                <a:ea typeface="微软雅黑"/>
              </a:rPr>
              <a:t>VẬN DỤNG</a:t>
            </a:r>
            <a:endParaRPr lang="zh-CN" altLang="en-US" sz="4400" dirty="0">
              <a:solidFill>
                <a:srgbClr val="865B3E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291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17419" y="517252"/>
            <a:ext cx="10460182" cy="5550456"/>
          </a:xfrm>
          <a:prstGeom prst="roundRect">
            <a:avLst/>
          </a:prstGeom>
          <a:ln w="3810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1269" y="864438"/>
            <a:ext cx="5230091" cy="4869418"/>
          </a:xfrm>
          <a:prstGeom prst="roundRect">
            <a:avLst/>
          </a:prstGeom>
          <a:noFill/>
          <a:ln w="38100">
            <a:noFill/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200" b="1" dirty="0" smtClean="0">
                <a:solidFill>
                  <a:srgbClr val="C00000"/>
                </a:solidFill>
              </a:rPr>
              <a:t>Giảm </a:t>
            </a:r>
            <a:r>
              <a:rPr lang="vi-VN" sz="3200" b="1" dirty="0">
                <a:solidFill>
                  <a:srgbClr val="C00000"/>
                </a:solidFill>
              </a:rPr>
              <a:t>một số đi nhiều lần 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endParaRPr lang="en-US" sz="1000" b="1" dirty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vi-VN" sz="3200" dirty="0" smtClean="0"/>
              <a:t>Khi </a:t>
            </a:r>
            <a:r>
              <a:rPr lang="vi-VN" sz="3200" dirty="0"/>
              <a:t>giảm một số </a:t>
            </a:r>
            <a:endParaRPr lang="en-US" sz="3200" dirty="0" smtClean="0"/>
          </a:p>
          <a:p>
            <a:pPr algn="ctr">
              <a:lnSpc>
                <a:spcPct val="200000"/>
              </a:lnSpc>
            </a:pPr>
            <a:r>
              <a:rPr lang="vi-VN" sz="3200" dirty="0" smtClean="0"/>
              <a:t>đi </a:t>
            </a:r>
            <a:r>
              <a:rPr lang="vi-VN" sz="3200" dirty="0"/>
              <a:t>một số lần ta lấy số đó chia cho số lần</a:t>
            </a:r>
            <a:r>
              <a:rPr lang="vi-VN" sz="3200" dirty="0" smtClean="0"/>
              <a:t>.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6061360" y="1228856"/>
            <a:ext cx="5216241" cy="4460796"/>
          </a:xfrm>
          <a:prstGeom prst="roundRect">
            <a:avLst/>
          </a:prstGeom>
          <a:noFill/>
          <a:ln w="38100"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</a:rPr>
              <a:t>Giảm </a:t>
            </a:r>
            <a:r>
              <a:rPr lang="vi-VN" sz="3200" b="1" dirty="0">
                <a:solidFill>
                  <a:srgbClr val="C00000"/>
                </a:solidFill>
              </a:rPr>
              <a:t>một số đi </a:t>
            </a:r>
            <a:r>
              <a:rPr lang="vi-VN" sz="3200" b="1" dirty="0" smtClean="0">
                <a:solidFill>
                  <a:srgbClr val="C00000"/>
                </a:solidFill>
              </a:rPr>
              <a:t>một </a:t>
            </a:r>
            <a:r>
              <a:rPr lang="vi-VN" sz="3200" b="1" dirty="0">
                <a:solidFill>
                  <a:srgbClr val="C00000"/>
                </a:solidFill>
              </a:rPr>
              <a:t>số đơn vị.</a:t>
            </a:r>
            <a:endParaRPr lang="en-US" sz="3200" b="1" dirty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vi-VN" sz="3200" dirty="0" smtClean="0"/>
              <a:t>Khi </a:t>
            </a:r>
            <a:r>
              <a:rPr lang="vi-VN" sz="3200" dirty="0"/>
              <a:t>giảm mốt số đi một số đơn vị ta lấy số đó trừ đi số đơn vị cần giảm</a:t>
            </a:r>
            <a:r>
              <a:rPr lang="vi-VN" sz="3200" dirty="0" smtClean="0"/>
              <a:t>.</a:t>
            </a:r>
            <a:endParaRPr lang="en-US" sz="3200" dirty="0"/>
          </a:p>
        </p:txBody>
      </p:sp>
      <p:sp>
        <p:nvSpPr>
          <p:cNvPr id="5" name="MH_SubTitle_1"/>
          <p:cNvSpPr/>
          <p:nvPr>
            <p:custDataLst>
              <p:tags r:id="rId1"/>
            </p:custDataLst>
          </p:nvPr>
        </p:nvSpPr>
        <p:spPr>
          <a:xfrm>
            <a:off x="4965073" y="179975"/>
            <a:ext cx="2164875" cy="679829"/>
          </a:xfrm>
          <a:prstGeom prst="roundRect">
            <a:avLst>
              <a:gd name="adj" fmla="val 21110"/>
            </a:avLst>
          </a:prstGeom>
          <a:solidFill>
            <a:srgbClr val="F29A5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800" b="1" dirty="0" err="1" smtClean="0">
                <a:solidFill>
                  <a:srgbClr val="FFFFFF"/>
                </a:solidFill>
                <a:ea typeface="微软雅黑" panose="020B0503020204020204" pitchFamily="34" charset="-122"/>
              </a:rPr>
              <a:t>Kết</a:t>
            </a:r>
            <a:r>
              <a:rPr lang="en-US" altLang="zh-CN" sz="2800" b="1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a typeface="微软雅黑" panose="020B0503020204020204" pitchFamily="34" charset="-122"/>
              </a:rPr>
              <a:t>luận</a:t>
            </a:r>
            <a:endParaRPr lang="en-US" sz="2800" b="1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47510" y="1048741"/>
            <a:ext cx="0" cy="4797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40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67534" y="850036"/>
            <a:ext cx="6495205" cy="5822871"/>
          </a:xfrm>
          <a:prstGeom prst="roundRect">
            <a:avLst/>
          </a:prstGeom>
          <a:ln w="3810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b="1" dirty="0" smtClean="0">
                <a:solidFill>
                  <a:srgbClr val="C00000"/>
                </a:solidFill>
              </a:rPr>
              <a:t>Thảo luận nhóm 4:</a:t>
            </a:r>
          </a:p>
          <a:p>
            <a:pPr algn="ctr">
              <a:lnSpc>
                <a:spcPct val="150000"/>
              </a:lnSpc>
            </a:pPr>
            <a:r>
              <a:rPr lang="nl-NL" sz="3200" dirty="0" smtClean="0">
                <a:solidFill>
                  <a:srgbClr val="000000"/>
                </a:solidFill>
              </a:rPr>
              <a:t>Các nhóm </a:t>
            </a:r>
            <a:r>
              <a:rPr lang="nl-NL" sz="3200" dirty="0" smtClean="0"/>
              <a:t>chọn </a:t>
            </a:r>
            <a:r>
              <a:rPr lang="nl-NL" sz="3200" dirty="0"/>
              <a:t>ra </a:t>
            </a:r>
            <a:r>
              <a:rPr lang="vi-VN" sz="3200" dirty="0"/>
              <a:t>2</a:t>
            </a:r>
            <a:r>
              <a:rPr lang="nl-NL" sz="3200" dirty="0" smtClean="0"/>
              <a:t> </a:t>
            </a:r>
            <a:r>
              <a:rPr lang="nl-NL" sz="3200" dirty="0"/>
              <a:t>số bất kỳ có </a:t>
            </a:r>
            <a:r>
              <a:rPr lang="vi-VN" sz="3200" dirty="0"/>
              <a:t>2</a:t>
            </a:r>
            <a:r>
              <a:rPr lang="nl-NL" sz="3200" dirty="0" smtClean="0"/>
              <a:t> chữ số</a:t>
            </a:r>
            <a:r>
              <a:rPr lang="vi-VN" sz="3200" dirty="0" smtClean="0"/>
              <a:t> lớn  hơn 20</a:t>
            </a:r>
            <a:r>
              <a:rPr lang="nl-NL" sz="3200" dirty="0" smtClean="0"/>
              <a:t>, </a:t>
            </a:r>
            <a:r>
              <a:rPr lang="nl-NL" sz="3200" dirty="0"/>
              <a:t>có hàng đơn vị là 5 hoặc 0. Thực hành ra nháp: Giảm số đó đi 5 lần, sau đó tiếp tục giảm số đó đi 5 đơn </a:t>
            </a:r>
            <a:r>
              <a:rPr lang="nl-NL" sz="3200" dirty="0" smtClean="0"/>
              <a:t>vị</a:t>
            </a:r>
            <a:r>
              <a:rPr lang="nl-NL" sz="3200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" name="Picture 2" descr="Văn mẫu lớp 12: Nghị luận xã hội về học nhóm (2 Mẫu) - Tin Tức Giáo Dục Học  Tập Ti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1539421"/>
            <a:ext cx="4312693" cy="3289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8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875402" y="2354856"/>
            <a:ext cx="5971143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1123"/>
            <a:ext cx="896732" cy="11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1" y="5191688"/>
            <a:ext cx="831809" cy="6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6601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</a:p>
        </p:txBody>
      </p:sp>
    </p:spTree>
    <p:extLst>
      <p:ext uri="{BB962C8B-B14F-4D97-AF65-F5344CB8AC3E}">
        <p14:creationId xmlns:p14="http://schemas.microsoft.com/office/powerpoint/2010/main" val="7628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2600436" y="-1276955"/>
            <a:ext cx="6968006" cy="930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58459" y="1178342"/>
            <a:ext cx="75135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156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345"/>
            <a:ext cx="12192000" cy="569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5634199"/>
            <a:ext cx="12190054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8283494" y="2882538"/>
            <a:ext cx="7179182" cy="2683690"/>
            <a:chOff x="599656" y="2838075"/>
            <a:chExt cx="7179182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599656" y="2838075"/>
              <a:ext cx="491886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2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</a:t>
              </a:r>
              <a:r>
                <a:rPr lang="vi-VN" sz="52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52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vi-VN" sz="52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lần=?</a:t>
              </a:r>
              <a:endParaRPr lang="en-US" sz="5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63599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endParaRPr lang="en-US" sz="48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415425" y="-184929"/>
            <a:ext cx="1438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30291" y="-132099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24171" y="-149208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48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71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  <p:bldP spid="82" grpId="0"/>
      <p:bldP spid="21" grpId="0"/>
      <p:bldP spid="21" grpId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" y="17802"/>
            <a:ext cx="12141405" cy="684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8076104" y="3066085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521332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0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vi-VN" sz="5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gấp</a:t>
              </a:r>
              <a:r>
                <a:rPr lang="en-US" sz="5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50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vi-VN" sz="5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lần = ?</a:t>
              </a:r>
              <a:endParaRPr lang="en-US" sz="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307102" y="590550"/>
            <a:ext cx="179091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</a:t>
            </a:r>
            <a:endParaRPr lang="en-US" sz="4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416601" y="590550"/>
            <a:ext cx="184174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sz="4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439187" y="590550"/>
            <a:ext cx="1839009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4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67811" y="-79999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Đúng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96893" y="-89099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Sai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0773" y="-106208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Sai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2" grpId="0"/>
      <p:bldP spid="20" grpId="0"/>
      <p:bldP spid="20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91" y="407432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4074324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8978071" y="3092394"/>
            <a:ext cx="7815743" cy="2683690"/>
            <a:chOff x="-36905" y="2838075"/>
            <a:chExt cx="7815743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-36905" y="2838075"/>
              <a:ext cx="555730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5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 </a:t>
              </a:r>
              <a:r>
                <a:rPr lang="en-US" sz="35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  <a:r>
                <a:rPr lang="vi-VN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lần = ?</a:t>
              </a:r>
              <a:endParaRPr lang="en-US" sz="35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642930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98472" y="-149331"/>
            <a:ext cx="1438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76565" y="-183450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0576" y="-135262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2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1.85185E-6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4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2" grpId="0"/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40232" y="4151626"/>
            <a:ext cx="6980348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4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875402" y="2354856"/>
            <a:ext cx="5971143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1123"/>
            <a:ext cx="896732" cy="11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1" y="5191688"/>
            <a:ext cx="831809" cy="6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5814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11349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2641</TotalTime>
  <Words>581</Words>
  <Application>Microsoft Office PowerPoint</Application>
  <PresentationFormat>Custom</PresentationFormat>
  <Paragraphs>125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1_Office 主题</vt:lpstr>
      <vt:lpstr>3_Office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Admin</cp:lastModifiedBy>
  <cp:revision>509</cp:revision>
  <dcterms:created xsi:type="dcterms:W3CDTF">2016-02-25T11:28:42Z</dcterms:created>
  <dcterms:modified xsi:type="dcterms:W3CDTF">2022-11-11T17:58:07Z</dcterms:modified>
</cp:coreProperties>
</file>